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257" r:id="rId4"/>
    <p:sldId id="259" r:id="rId5"/>
    <p:sldId id="260" r:id="rId6"/>
    <p:sldId id="283" r:id="rId7"/>
    <p:sldId id="261" r:id="rId8"/>
    <p:sldId id="262" r:id="rId9"/>
    <p:sldId id="263" r:id="rId10"/>
    <p:sldId id="264" r:id="rId11"/>
    <p:sldId id="265" r:id="rId12"/>
    <p:sldId id="284" r:id="rId13"/>
    <p:sldId id="285" r:id="rId14"/>
    <p:sldId id="286" r:id="rId15"/>
    <p:sldId id="267" r:id="rId16"/>
    <p:sldId id="269" r:id="rId17"/>
    <p:sldId id="268" r:id="rId18"/>
    <p:sldId id="270" r:id="rId19"/>
    <p:sldId id="271" r:id="rId20"/>
    <p:sldId id="272" r:id="rId21"/>
    <p:sldId id="273" r:id="rId22"/>
    <p:sldId id="274" r:id="rId23"/>
    <p:sldId id="266" r:id="rId24"/>
    <p:sldId id="287" r:id="rId25"/>
    <p:sldId id="288" r:id="rId26"/>
    <p:sldId id="275" r:id="rId27"/>
    <p:sldId id="289" r:id="rId28"/>
    <p:sldId id="276" r:id="rId29"/>
    <p:sldId id="291" r:id="rId30"/>
    <p:sldId id="292" r:id="rId31"/>
    <p:sldId id="277" r:id="rId32"/>
    <p:sldId id="278"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02"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8186D-5FBA-42DC-9FCA-19CEBBCC03B6}" type="datetimeFigureOut">
              <a:rPr lang="en-IN" smtClean="0"/>
              <a:t>05-04-2025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B375E-B9D1-4649-8783-0AC9E8353F48}"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AB375E-B9D1-4649-8783-0AC9E8353F48}" type="slidenum">
              <a:rPr lang="en-IN" smtClean="0"/>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E14298C-BAF4-47F3-9484-BE099445479B}" type="datetimeFigureOut">
              <a:rPr lang="en-IN" smtClean="0"/>
              <a:t>05-04-2025</a:t>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703AF7D-694A-4261-B646-4C5ED146B1D3}" type="slidenum">
              <a:rPr lang="en-IN" smtClean="0"/>
              <a:t>‹#›</a:t>
            </a:fld>
            <a:endParaRPr lang="en-I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14298C-BAF4-47F3-9484-BE099445479B}" type="datetimeFigureOut">
              <a:rPr lang="en-IN" smtClean="0"/>
              <a:t>05-04-2025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14298C-BAF4-47F3-9484-BE099445479B}" type="datetimeFigureOut">
              <a:rPr lang="en-IN" smtClean="0"/>
              <a:t>05-04-2025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14298C-BAF4-47F3-9484-BE099445479B}" type="datetimeFigureOut">
              <a:rPr lang="en-IN" smtClean="0"/>
              <a:t>05-04-2025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9E14298C-BAF4-47F3-9484-BE099445479B}" type="datetimeFigureOut">
              <a:rPr lang="en-IN" smtClean="0"/>
              <a:t>05-04-2025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14298C-BAF4-47F3-9484-BE099445479B}" type="datetimeFigureOut">
              <a:rPr lang="en-IN" smtClean="0"/>
              <a:t>05-04-2025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14298C-BAF4-47F3-9484-BE099445479B}" type="datetimeFigureOut">
              <a:rPr lang="en-IN" smtClean="0"/>
              <a:t>05-04-2025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14298C-BAF4-47F3-9484-BE099445479B}" type="datetimeFigureOut">
              <a:rPr lang="en-IN" smtClean="0"/>
              <a:t>05-04-2025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4298C-BAF4-47F3-9484-BE099445479B}" type="datetimeFigureOut">
              <a:rPr lang="en-IN" smtClean="0"/>
              <a:t>05-04-2025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14298C-BAF4-47F3-9484-BE099445479B}" type="datetimeFigureOut">
              <a:rPr lang="en-IN" smtClean="0"/>
              <a:t>05-04-2025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14298C-BAF4-47F3-9484-BE099445479B}" type="datetimeFigureOut">
              <a:rPr lang="en-IN" smtClean="0"/>
              <a:t>05-04-2025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03AF7D-694A-4261-B646-4C5ED146B1D3}" type="slidenum">
              <a:rPr lang="en-IN" smtClean="0"/>
              <a:t>‹#›</a:t>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9E14298C-BAF4-47F3-9484-BE099445479B}" type="datetimeFigureOut">
              <a:rPr lang="en-IN" smtClean="0"/>
              <a:t>05-04-2025</a:t>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703AF7D-694A-4261-B646-4C5ED146B1D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0940" y="4679674"/>
            <a:ext cx="7580670" cy="570117"/>
          </a:xfrm>
        </p:spPr>
        <p:txBody>
          <a:bodyPr>
            <a:normAutofit fontScale="90000"/>
          </a:bodyPr>
          <a:lstStyle/>
          <a:p>
            <a:r>
              <a:rPr lang="en-IN" b="1" i="1" dirty="0">
                <a:solidFill>
                  <a:schemeClr val="tx1"/>
                </a:solidFill>
                <a:latin typeface="Algerian" panose="04020705040A02060702" charset="0"/>
                <a:cs typeface="Algerian" panose="04020705040A02060702" charset="0"/>
              </a:rPr>
              <a:t>Santosh </a:t>
            </a:r>
            <a:r>
              <a:rPr lang="en-IN" b="1" i="1" dirty="0" err="1">
                <a:solidFill>
                  <a:schemeClr val="tx1"/>
                </a:solidFill>
                <a:latin typeface="Algerian" panose="04020705040A02060702" charset="0"/>
                <a:cs typeface="Algerian" panose="04020705040A02060702" charset="0"/>
              </a:rPr>
              <a:t>biswal</a:t>
            </a:r>
            <a:endParaRPr lang="en-US" altLang="en-IN" b="1" i="1" dirty="0" err="1">
              <a:solidFill>
                <a:schemeClr val="tx1"/>
              </a:solidFill>
              <a:latin typeface="Algerian" panose="04020705040A02060702" charset="0"/>
              <a:cs typeface="Algerian" panose="04020705040A02060702" charset="0"/>
            </a:endParaRPr>
          </a:p>
        </p:txBody>
      </p:sp>
      <p:sp>
        <p:nvSpPr>
          <p:cNvPr id="3" name="Subtitle 2"/>
          <p:cNvSpPr>
            <a:spLocks noGrp="1"/>
          </p:cNvSpPr>
          <p:nvPr>
            <p:ph type="subTitle" idx="1"/>
          </p:nvPr>
        </p:nvSpPr>
        <p:spPr>
          <a:xfrm>
            <a:off x="5999726" y="5249463"/>
            <a:ext cx="4198374" cy="1140542"/>
          </a:xfrm>
        </p:spPr>
        <p:txBody>
          <a:bodyPr/>
          <a:lstStyle/>
          <a:p>
            <a:r>
              <a:rPr lang="en-IN" i="1" dirty="0">
                <a:solidFill>
                  <a:schemeClr val="tx1"/>
                </a:solidFill>
                <a:latin typeface="Algerian" panose="04020705040A02060702" charset="0"/>
                <a:cs typeface="Algerian" panose="04020705040A02060702" charset="0"/>
              </a:rPr>
              <a:t>REGISTRATION NO.23052600</a:t>
            </a:r>
            <a:r>
              <a:rPr lang="en-US" i="1" dirty="0">
                <a:latin typeface="Algerian" panose="04020705040A02060702" charset="0"/>
                <a:cs typeface="Algerian" panose="04020705040A02060702" charset="0"/>
              </a:rPr>
              <a:t>21</a:t>
            </a:r>
            <a:endParaRPr lang="en-IN" i="1" dirty="0">
              <a:solidFill>
                <a:schemeClr val="tx1"/>
              </a:solidFill>
              <a:latin typeface="Algerian" panose="04020705040A02060702" charset="0"/>
              <a:cs typeface="Algerian" panose="04020705040A02060702" charset="0"/>
            </a:endParaRPr>
          </a:p>
          <a:p>
            <a:r>
              <a:rPr lang="en-IN" i="1" dirty="0">
                <a:solidFill>
                  <a:schemeClr val="tx1"/>
                </a:solidFill>
                <a:latin typeface="Algerian" panose="04020705040A02060702" charset="0"/>
                <a:cs typeface="Algerian" panose="04020705040A02060702" charset="0"/>
              </a:rPr>
              <a:t>4</a:t>
            </a:r>
            <a:r>
              <a:rPr lang="en-IN" i="1" baseline="30000" dirty="0">
                <a:solidFill>
                  <a:schemeClr val="tx1"/>
                </a:solidFill>
                <a:latin typeface="Algerian" panose="04020705040A02060702" charset="0"/>
                <a:cs typeface="Algerian" panose="04020705040A02060702" charset="0"/>
              </a:rPr>
              <a:t>TH</a:t>
            </a:r>
            <a:r>
              <a:rPr lang="en-IN" i="1" dirty="0">
                <a:solidFill>
                  <a:schemeClr val="tx1"/>
                </a:solidFill>
                <a:latin typeface="Algerian" panose="04020705040A02060702" charset="0"/>
                <a:cs typeface="Algerian" panose="04020705040A02060702" charset="0"/>
              </a:rPr>
              <a:t> SEMISTER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44441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58929"/>
            <a:ext cx="5574889" cy="23990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281" y="190360"/>
            <a:ext cx="7445829" cy="231671"/>
          </a:xfrm>
        </p:spPr>
        <p:txBody>
          <a:bodyPr>
            <a:normAutofit fontScale="90000"/>
          </a:bodyPr>
          <a:lstStyle/>
          <a:p>
            <a:r>
              <a:rPr lang="en-IN" dirty="0"/>
              <a:t>.</a:t>
            </a:r>
          </a:p>
        </p:txBody>
      </p:sp>
      <p:sp>
        <p:nvSpPr>
          <p:cNvPr id="3" name="Content Placeholder 2"/>
          <p:cNvSpPr>
            <a:spLocks noGrp="1"/>
          </p:cNvSpPr>
          <p:nvPr>
            <p:ph idx="1"/>
          </p:nvPr>
        </p:nvSpPr>
        <p:spPr/>
        <p:txBody>
          <a:bodyPr>
            <a:normAutofit fontScale="90000" lnSpcReduction="10000"/>
          </a:bodyPr>
          <a:lstStyle/>
          <a:p>
            <a:pPr marL="0" indent="0">
              <a:buNone/>
            </a:pPr>
            <a:r>
              <a:rPr lang="en-IN" sz="2665" b="1" i="1" u="sng" dirty="0">
                <a:solidFill>
                  <a:srgbClr val="FF0000"/>
                </a:solidFill>
                <a:latin typeface="Arial" panose="020B0604020202020204" pitchFamily="34" charset="0"/>
                <a:cs typeface="Arial" panose="020B0604020202020204" pitchFamily="34" charset="0"/>
              </a:rPr>
              <a:t>JAVA</a:t>
            </a:r>
          </a:p>
          <a:p>
            <a:pPr marL="0" indent="0">
              <a:buNone/>
            </a:pPr>
            <a:r>
              <a:rPr lang="en-IN" sz="2665" dirty="0">
                <a:solidFill>
                  <a:srgbClr val="FF0000"/>
                </a:solidFill>
                <a:latin typeface="Aptos" panose="020B0004020202020204" pitchFamily="34" charset="0"/>
                <a:cs typeface="Arial" panose="020B0604020202020204" pitchFamily="34" charset="0"/>
              </a:rPr>
              <a:t>Java is a class-based, </a:t>
            </a:r>
            <a:r>
              <a:rPr lang="en-IN" sz="2665" b="1" dirty="0">
                <a:solidFill>
                  <a:srgbClr val="FF0000"/>
                </a:solidFill>
                <a:latin typeface="Aptos" panose="020B0004020202020204" pitchFamily="34" charset="0"/>
                <a:cs typeface="Arial" panose="020B0604020202020204" pitchFamily="34" charset="0"/>
              </a:rPr>
              <a:t>object-oriented programming language</a:t>
            </a:r>
            <a:r>
              <a:rPr lang="en-IN" sz="2665" dirty="0">
                <a:solidFill>
                  <a:srgbClr val="FF0000"/>
                </a:solidFill>
                <a:latin typeface="Aptos" panose="020B0004020202020204" pitchFamily="34" charset="0"/>
                <a:cs typeface="Arial" panose="020B0604020202020204" pitchFamily="34" charset="0"/>
              </a:rPr>
              <a:t> that is designed to have as few implementation dependencies as possible. It is intended to let application developers </a:t>
            </a:r>
            <a:r>
              <a:rPr lang="en-IN" sz="2665" b="1" dirty="0">
                <a:solidFill>
                  <a:srgbClr val="FF0000"/>
                </a:solidFill>
                <a:latin typeface="Aptos" panose="020B0004020202020204" pitchFamily="34" charset="0"/>
                <a:cs typeface="Arial" panose="020B0604020202020204" pitchFamily="34" charset="0"/>
              </a:rPr>
              <a:t>Write Once and Run Anywhere (WORA)</a:t>
            </a:r>
            <a:r>
              <a:rPr lang="en-IN" sz="2665" dirty="0">
                <a:solidFill>
                  <a:srgbClr val="FF0000"/>
                </a:solidFill>
                <a:latin typeface="Aptos" panose="020B0004020202020204" pitchFamily="34" charset="0"/>
                <a:cs typeface="Arial" panose="020B0604020202020204" pitchFamily="34" charset="0"/>
              </a:rPr>
              <a:t>, meaning that compiled Java code can run on all platforms that support Java without the need for recompilation.</a:t>
            </a:r>
          </a:p>
          <a:p>
            <a:pPr marL="0" indent="0">
              <a:buNone/>
            </a:pPr>
            <a:r>
              <a:rPr lang="en-IN" sz="2665" b="1" i="1" u="sng" dirty="0">
                <a:solidFill>
                  <a:srgbClr val="FF0000"/>
                </a:solidFill>
                <a:latin typeface="Arial" panose="020B0604020202020204" pitchFamily="34" charset="0"/>
                <a:cs typeface="Arial" panose="020B0604020202020204" pitchFamily="34" charset="0"/>
              </a:rPr>
              <a:t>MYSQL</a:t>
            </a:r>
            <a:r>
              <a:rPr lang="en-IN" sz="2665" i="1" u="sng" dirty="0">
                <a:solidFill>
                  <a:srgbClr val="FF0000"/>
                </a:solidFill>
                <a:latin typeface="Arial" panose="020B0604020202020204" pitchFamily="34" charset="0"/>
                <a:cs typeface="Arial" panose="020B0604020202020204" pitchFamily="34" charset="0"/>
              </a:rPr>
              <a:t> </a:t>
            </a:r>
            <a:endParaRPr lang="en-IN" sz="2665" dirty="0">
              <a:solidFill>
                <a:srgbClr val="FF0000"/>
              </a:solidFill>
              <a:latin typeface="Arial" panose="020B0604020202020204" pitchFamily="34" charset="0"/>
              <a:cs typeface="Arial" panose="020B0604020202020204" pitchFamily="34" charset="0"/>
            </a:endParaRPr>
          </a:p>
          <a:p>
            <a:pPr marL="0" indent="0">
              <a:buNone/>
            </a:pPr>
            <a:r>
              <a:rPr lang="en-IN" sz="2665" dirty="0">
                <a:solidFill>
                  <a:srgbClr val="FF0000"/>
                </a:solidFill>
                <a:latin typeface="Aptos" panose="020B0004020202020204" pitchFamily="34" charset="0"/>
                <a:cs typeface="Arial" panose="020B0604020202020204" pitchFamily="34" charset="0"/>
              </a:rPr>
              <a:t>For database MYSQL is used. This technology will ensure that the software is scalable, reliable, and secure.</a:t>
            </a:r>
          </a:p>
          <a:p>
            <a:pPr marL="0" indent="0">
              <a:buNone/>
            </a:pPr>
            <a:r>
              <a:rPr lang="en-IN" sz="2665" b="1" i="1" u="sng" dirty="0">
                <a:solidFill>
                  <a:srgbClr val="FF0000"/>
                </a:solidFill>
                <a:latin typeface="Arial" panose="020B0604020202020204" pitchFamily="34" charset="0"/>
                <a:cs typeface="Arial" panose="020B0604020202020204" pitchFamily="34" charset="0"/>
                <a:sym typeface="+mn-ea"/>
              </a:rPr>
              <a:t>THYMELEAF</a:t>
            </a:r>
            <a:endParaRPr lang="en-IN" sz="2665" b="1" i="1" u="sng" dirty="0">
              <a:solidFill>
                <a:srgbClr val="FF0000"/>
              </a:solidFill>
              <a:latin typeface="Arial" panose="020B0604020202020204" pitchFamily="34" charset="0"/>
              <a:cs typeface="Arial" panose="020B0604020202020204" pitchFamily="34" charset="0"/>
            </a:endParaRPr>
          </a:p>
          <a:p>
            <a:pPr marL="0" indent="0">
              <a:buNone/>
            </a:pPr>
            <a:r>
              <a:rPr lang="en-US" sz="2665" dirty="0">
                <a:solidFill>
                  <a:srgbClr val="FF0000"/>
                </a:solidFill>
                <a:latin typeface="Aptos" panose="020B0004020202020204" pitchFamily="34" charset="0"/>
                <a:sym typeface="+mn-ea"/>
              </a:rPr>
              <a:t>Thymeleaf is a powerful, clean, and flexible tool that makes it easy to build modern Java-based web applications — especially when you're using Spring Boot</a:t>
            </a:r>
            <a:r>
              <a:rPr lang="en-US" sz="2665" dirty="0">
                <a:solidFill>
                  <a:srgbClr val="FF0000"/>
                </a:solidFill>
                <a:sym typeface="+mn-ea"/>
              </a:rPr>
              <a:t>.</a:t>
            </a:r>
            <a:endParaRPr lang="en-IN" sz="2665" u="sng" dirty="0">
              <a:solidFill>
                <a:srgbClr val="FF0000"/>
              </a:solidFill>
              <a:latin typeface="Arial" panose="020B0604020202020204" pitchFamily="34" charset="0"/>
              <a:cs typeface="Arial" panose="020B0604020202020204" pitchFamily="34" charset="0"/>
            </a:endParaRPr>
          </a:p>
          <a:p>
            <a:pPr marL="0" indent="0">
              <a:buNone/>
            </a:pPr>
            <a:endParaRPr lang="en-IN" sz="2800" dirty="0">
              <a:latin typeface="Aptos" panose="020B0004020202020204" pitchFamily="34" charset="0"/>
              <a:cs typeface="Arial" panose="020B0604020202020204" pitchFamily="34" charset="0"/>
            </a:endParaRPr>
          </a:p>
          <a:p>
            <a:pPr marL="0" indent="0">
              <a:buNone/>
            </a:pPr>
            <a:endParaRPr lang="en-IN" sz="2800" dirty="0">
              <a:latin typeface="Arial" panose="020B0604020202020204" pitchFamily="34" charset="0"/>
              <a:cs typeface="Arial" panose="020B0604020202020204" pitchFamily="34" charset="0"/>
            </a:endParaRPr>
          </a:p>
          <a:p>
            <a:pPr marL="0" indent="0">
              <a:buNone/>
            </a:pPr>
            <a:endParaRPr lang="en-IN" sz="2800" dirty="0">
              <a:solidFill>
                <a:schemeClr val="accent6">
                  <a:lumMod val="75000"/>
                </a:schemeClr>
              </a:solidFill>
              <a:latin typeface="Aptos" panose="020B0004020202020204" pitchFamily="34" charset="0"/>
              <a:cs typeface="Arial" panose="020B0604020202020204" pitchFamily="34" charset="0"/>
            </a:endParaRPr>
          </a:p>
          <a:p>
            <a:pPr marL="0" indent="0">
              <a:buNone/>
            </a:pPr>
            <a:endParaRPr lang="en-IN" sz="36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a:p>
            <a:endParaRPr lang="en-IN" dirty="0">
              <a:solidFill>
                <a:schemeClr val="accent6">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2" y="18255"/>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ER Diagram</a:t>
            </a: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145" y="2120932"/>
            <a:ext cx="7821116" cy="138131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ptos" panose="020B0004020202020204" pitchFamily="34" charset="0"/>
                <a:sym typeface="+mn-ea"/>
              </a:rPr>
              <a:t>                              </a:t>
            </a:r>
            <a:r>
              <a:rPr lang="en-US" i="1" u="sng" dirty="0">
                <a:solidFill>
                  <a:srgbClr val="FF0000"/>
                </a:solidFill>
                <a:latin typeface="Algerian" panose="04020705040A02060702" charset="0"/>
                <a:cs typeface="Algerian" panose="04020705040A02060702" charset="0"/>
                <a:sym typeface="+mn-ea"/>
              </a:rPr>
              <a:t> </a:t>
            </a:r>
            <a:r>
              <a:rPr i="1" u="sng" dirty="0">
                <a:solidFill>
                  <a:schemeClr val="accent1"/>
                </a:solidFill>
                <a:latin typeface="Algerian" panose="04020705040A02060702" charset="0"/>
                <a:cs typeface="Algerian" panose="04020705040A02060702" charset="0"/>
                <a:sym typeface="+mn-ea"/>
              </a:rPr>
              <a:t>User Roles</a:t>
            </a:r>
            <a:endParaRPr lang="en-US" i="1" u="sng" dirty="0">
              <a:solidFill>
                <a:schemeClr val="accent1"/>
              </a:solidFill>
              <a:latin typeface="Algerian" panose="04020705040A02060702" charset="0"/>
              <a:cs typeface="Algerian" panose="04020705040A02060702" charset="0"/>
              <a:sym typeface="+mn-ea"/>
            </a:endParaRPr>
          </a:p>
        </p:txBody>
      </p:sp>
      <p:sp>
        <p:nvSpPr>
          <p:cNvPr id="3" name="Content Placeholder 2"/>
          <p:cNvSpPr>
            <a:spLocks noGrp="1"/>
          </p:cNvSpPr>
          <p:nvPr>
            <p:ph idx="1"/>
          </p:nvPr>
        </p:nvSpPr>
        <p:spPr>
          <a:xfrm>
            <a:off x="609600" y="885825"/>
            <a:ext cx="10972800" cy="5305425"/>
          </a:xfrm>
        </p:spPr>
        <p:txBody>
          <a:bodyPr/>
          <a:lstStyle/>
          <a:p>
            <a:pPr marL="0" indent="0">
              <a:buNone/>
            </a:pPr>
            <a:r>
              <a:rPr lang="en-US" altLang="en-US" sz="1800">
                <a:solidFill>
                  <a:schemeClr val="accent1"/>
                </a:solidFill>
              </a:rPr>
              <a:t>1.Admin</a:t>
            </a:r>
          </a:p>
          <a:p>
            <a:r>
              <a:rPr lang="en-US" altLang="en-US" sz="1800">
                <a:solidFill>
                  <a:schemeClr val="accent1"/>
                </a:solidFill>
              </a:rPr>
              <a:t>Permissions: Full Access</a:t>
            </a:r>
          </a:p>
          <a:p>
            <a:r>
              <a:rPr lang="en-US" altLang="en-US" sz="1800">
                <a:solidFill>
                  <a:schemeClr val="accent1"/>
                </a:solidFill>
              </a:rPr>
              <a:t>Manage all users (add/edit/delete)</a:t>
            </a:r>
          </a:p>
          <a:p>
            <a:r>
              <a:rPr lang="en-US" altLang="en-US" sz="1800">
                <a:solidFill>
                  <a:schemeClr val="accent1"/>
                </a:solidFill>
              </a:rPr>
              <a:t>Create, edit, publish, or delete any blog post</a:t>
            </a:r>
          </a:p>
          <a:p>
            <a:r>
              <a:rPr lang="en-US" altLang="en-US" sz="1800">
                <a:solidFill>
                  <a:schemeClr val="accent1"/>
                </a:solidFill>
              </a:rPr>
              <a:t>Approve or moderate comments</a:t>
            </a:r>
          </a:p>
          <a:p>
            <a:r>
              <a:rPr lang="en-US" altLang="en-US" sz="1800">
                <a:solidFill>
                  <a:schemeClr val="accent1"/>
                </a:solidFill>
              </a:rPr>
              <a:t>Manage site settings (theme, SEO, performance, etc.)</a:t>
            </a:r>
          </a:p>
          <a:p>
            <a:r>
              <a:rPr lang="en-US" altLang="en-US" sz="1800">
                <a:solidFill>
                  <a:schemeClr val="accent1"/>
                </a:solidFill>
              </a:rPr>
              <a:t>Access analytics and performance reports</a:t>
            </a:r>
          </a:p>
          <a:p>
            <a:r>
              <a:rPr lang="en-US" altLang="en-US" sz="1800">
                <a:solidFill>
                  <a:schemeClr val="accent1"/>
                </a:solidFill>
              </a:rPr>
              <a:t>Control newsletters, ads, and monetization tools</a:t>
            </a:r>
          </a:p>
          <a:p>
            <a:endParaRPr lang="en-US" altLang="en-US" sz="1800">
              <a:solidFill>
                <a:schemeClr val="accent1"/>
              </a:solidFill>
            </a:endParaRPr>
          </a:p>
          <a:p>
            <a:pPr marL="0" indent="0">
              <a:buNone/>
            </a:pPr>
            <a:r>
              <a:rPr lang="en-US" altLang="en-US" sz="1800">
                <a:solidFill>
                  <a:schemeClr val="accent1"/>
                </a:solidFill>
              </a:rPr>
              <a:t>2. Editor</a:t>
            </a:r>
          </a:p>
          <a:p>
            <a:r>
              <a:rPr lang="en-US" altLang="en-US" sz="1800">
                <a:solidFill>
                  <a:schemeClr val="accent1"/>
                </a:solidFill>
              </a:rPr>
              <a:t>Permissions: Content Management</a:t>
            </a:r>
          </a:p>
          <a:p>
            <a:r>
              <a:rPr lang="en-US" altLang="en-US" sz="1800">
                <a:solidFill>
                  <a:schemeClr val="accent1"/>
                </a:solidFill>
              </a:rPr>
              <a:t>Create, edit, and publish posts (own and others')</a:t>
            </a:r>
          </a:p>
          <a:p>
            <a:r>
              <a:rPr lang="en-US" altLang="en-US" sz="1800">
                <a:solidFill>
                  <a:schemeClr val="accent1"/>
                </a:solidFill>
              </a:rPr>
              <a:t>Review and approve drafts submitted by authors</a:t>
            </a:r>
          </a:p>
          <a:p>
            <a:r>
              <a:rPr lang="en-US" altLang="en-US" sz="1800">
                <a:solidFill>
                  <a:schemeClr val="accent1"/>
                </a:solidFill>
              </a:rPr>
              <a:t>Assign articles to writers</a:t>
            </a:r>
          </a:p>
          <a:p>
            <a:r>
              <a:rPr lang="en-US" altLang="en-US" sz="1800">
                <a:solidFill>
                  <a:schemeClr val="accent1"/>
                </a:solidFill>
              </a:rPr>
              <a:t>Moderate comments</a:t>
            </a:r>
          </a:p>
          <a:p>
            <a:r>
              <a:rPr lang="en-US" altLang="en-US" sz="1800">
                <a:solidFill>
                  <a:schemeClr val="accent1"/>
                </a:solidFill>
              </a:rPr>
              <a:t>Tag and categorize content for SEO and usability</a:t>
            </a:r>
          </a:p>
          <a:p>
            <a:endParaRPr lang="en-US" altLang="en-US" sz="1800">
              <a:solidFill>
                <a:schemeClr val="accent1"/>
              </a:solidFill>
            </a:endParaRPr>
          </a:p>
          <a:p>
            <a:pPr marL="0" indent="0">
              <a:buNone/>
            </a:pPr>
            <a:endParaRPr lang="en-US" altLang="en-US" sz="18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9400"/>
            <a:ext cx="10972800" cy="5248275"/>
          </a:xfrm>
        </p:spPr>
        <p:txBody>
          <a:bodyPr/>
          <a:lstStyle/>
          <a:p>
            <a:pPr marL="0" indent="0">
              <a:buNone/>
            </a:pPr>
            <a:r>
              <a:rPr lang="en-US" altLang="en-US" sz="2000">
                <a:solidFill>
                  <a:schemeClr val="accent1"/>
                </a:solidFill>
                <a:sym typeface="+mn-ea"/>
              </a:rPr>
              <a:t>3. Author / Contributor</a:t>
            </a:r>
            <a:endParaRPr lang="en-US" altLang="en-US" sz="2000">
              <a:solidFill>
                <a:schemeClr val="accent1"/>
              </a:solidFill>
            </a:endParaRPr>
          </a:p>
          <a:p>
            <a:r>
              <a:rPr lang="en-US" altLang="en-US" sz="2000">
                <a:solidFill>
                  <a:schemeClr val="accent1"/>
                </a:solidFill>
                <a:sym typeface="+mn-ea"/>
              </a:rPr>
              <a:t>Permissions: Limited Content Creation</a:t>
            </a:r>
            <a:endParaRPr lang="en-US" altLang="en-US" sz="2000">
              <a:solidFill>
                <a:schemeClr val="accent1"/>
              </a:solidFill>
            </a:endParaRPr>
          </a:p>
          <a:p>
            <a:r>
              <a:rPr lang="en-US" altLang="en-US" sz="2000">
                <a:solidFill>
                  <a:schemeClr val="accent1"/>
                </a:solidFill>
                <a:sym typeface="+mn-ea"/>
              </a:rPr>
              <a:t>Create and edit their own blog posts</a:t>
            </a:r>
            <a:endParaRPr lang="en-US" altLang="en-US" sz="2000">
              <a:solidFill>
                <a:schemeClr val="accent1"/>
              </a:solidFill>
            </a:endParaRPr>
          </a:p>
          <a:p>
            <a:r>
              <a:rPr lang="en-US" altLang="en-US" sz="2000">
                <a:solidFill>
                  <a:schemeClr val="accent1"/>
                </a:solidFill>
                <a:sym typeface="+mn-ea"/>
              </a:rPr>
              <a:t>Submit drafts for editorial review</a:t>
            </a:r>
            <a:endParaRPr lang="en-US" altLang="en-US" sz="2000">
              <a:solidFill>
                <a:schemeClr val="accent1"/>
              </a:solidFill>
            </a:endParaRPr>
          </a:p>
          <a:p>
            <a:r>
              <a:rPr lang="en-US" altLang="en-US" sz="2000">
                <a:solidFill>
                  <a:schemeClr val="accent1"/>
                </a:solidFill>
                <a:sym typeface="+mn-ea"/>
              </a:rPr>
              <a:t>View feedback or comments on their content</a:t>
            </a:r>
            <a:endParaRPr lang="en-US" altLang="en-US" sz="2000">
              <a:solidFill>
                <a:schemeClr val="accent1"/>
              </a:solidFill>
            </a:endParaRPr>
          </a:p>
          <a:p>
            <a:r>
              <a:rPr lang="en-US" altLang="en-US" sz="2000">
                <a:solidFill>
                  <a:schemeClr val="accent1"/>
                </a:solidFill>
                <a:sym typeface="+mn-ea"/>
              </a:rPr>
              <a:t>Cannot publish directly without editor/admin approval</a:t>
            </a:r>
            <a:endParaRPr lang="en-US" altLang="en-US" sz="2000">
              <a:solidFill>
                <a:schemeClr val="accent1"/>
              </a:solidFill>
            </a:endParaRPr>
          </a:p>
          <a:p>
            <a:endParaRPr lang="en-US" altLang="en-US" sz="2000">
              <a:solidFill>
                <a:schemeClr val="accent1"/>
              </a:solidFill>
            </a:endParaRPr>
          </a:p>
          <a:p>
            <a:pPr marL="0" indent="0">
              <a:buNone/>
            </a:pPr>
            <a:r>
              <a:rPr lang="en-US" altLang="en-US" sz="2000">
                <a:solidFill>
                  <a:schemeClr val="accent1"/>
                </a:solidFill>
                <a:sym typeface="+mn-ea"/>
              </a:rPr>
              <a:t>4. Registered User / Subscriber</a:t>
            </a:r>
            <a:endParaRPr lang="en-US" altLang="en-US" sz="2000">
              <a:solidFill>
                <a:schemeClr val="accent1"/>
              </a:solidFill>
            </a:endParaRPr>
          </a:p>
          <a:p>
            <a:r>
              <a:rPr lang="en-US" altLang="en-US" sz="2000">
                <a:solidFill>
                  <a:schemeClr val="accent1"/>
                </a:solidFill>
                <a:sym typeface="+mn-ea"/>
              </a:rPr>
              <a:t>Permissions: Read &amp; Engage</a:t>
            </a:r>
            <a:endParaRPr lang="en-US" altLang="en-US" sz="2000">
              <a:solidFill>
                <a:schemeClr val="accent1"/>
              </a:solidFill>
            </a:endParaRPr>
          </a:p>
          <a:p>
            <a:r>
              <a:rPr lang="en-US" altLang="en-US" sz="2000">
                <a:solidFill>
                  <a:schemeClr val="accent1"/>
                </a:solidFill>
                <a:sym typeface="+mn-ea"/>
              </a:rPr>
              <a:t>Read blog content</a:t>
            </a:r>
            <a:endParaRPr lang="en-US" altLang="en-US" sz="2000">
              <a:solidFill>
                <a:schemeClr val="accent1"/>
              </a:solidFill>
            </a:endParaRPr>
          </a:p>
          <a:p>
            <a:r>
              <a:rPr lang="en-US" altLang="en-US" sz="2000">
                <a:solidFill>
                  <a:schemeClr val="accent1"/>
                </a:solidFill>
                <a:sym typeface="+mn-ea"/>
              </a:rPr>
              <a:t>Like or bookmark posts</a:t>
            </a:r>
            <a:endParaRPr lang="en-US" altLang="en-US" sz="2000">
              <a:solidFill>
                <a:schemeClr val="accent1"/>
              </a:solidFill>
            </a:endParaRPr>
          </a:p>
          <a:p>
            <a:r>
              <a:rPr lang="en-US" altLang="en-US" sz="2000">
                <a:solidFill>
                  <a:schemeClr val="accent1"/>
                </a:solidFill>
                <a:sym typeface="+mn-ea"/>
              </a:rPr>
              <a:t>Comment and engage in discussions (if approved)</a:t>
            </a:r>
            <a:endParaRPr lang="en-US" altLang="en-US" sz="2000">
              <a:solidFill>
                <a:schemeClr val="accent1"/>
              </a:solidFill>
            </a:endParaRPr>
          </a:p>
          <a:p>
            <a:r>
              <a:rPr lang="en-US" altLang="en-US" sz="2000">
                <a:solidFill>
                  <a:schemeClr val="accent1"/>
                </a:solidFill>
                <a:sym typeface="+mn-ea"/>
              </a:rPr>
              <a:t>Subscribe to newsletters or push notifications</a:t>
            </a:r>
            <a:endParaRPr lang="en-US" altLang="en-US" sz="2000">
              <a:solidFill>
                <a:schemeClr val="accent1"/>
              </a:solidFill>
            </a:endParaRPr>
          </a:p>
          <a:p>
            <a:r>
              <a:rPr lang="en-US" altLang="en-US" sz="2000">
                <a:solidFill>
                  <a:schemeClr val="accent1"/>
                </a:solidFill>
                <a:sym typeface="+mn-ea"/>
              </a:rPr>
              <a:t>Save favorite articles for later</a:t>
            </a:r>
            <a:endParaRPr lang="en-US" altLang="en-US" sz="2000">
              <a:solidFill>
                <a:schemeClr val="accent1"/>
              </a:solidFill>
            </a:endParaRPr>
          </a:p>
          <a:p>
            <a:endParaRPr lang="en-US" altLang="en-US" sz="2000">
              <a:solidFill>
                <a:schemeClr val="accent1"/>
              </a:solidFill>
            </a:endParaRPr>
          </a:p>
          <a:p>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250" y="288925"/>
            <a:ext cx="10972800" cy="4953000"/>
          </a:xfrm>
        </p:spPr>
        <p:txBody>
          <a:bodyPr/>
          <a:lstStyle/>
          <a:p>
            <a:pPr marL="0" indent="0">
              <a:buNone/>
            </a:pPr>
            <a:r>
              <a:rPr lang="en-US" altLang="en-US" sz="2000">
                <a:solidFill>
                  <a:schemeClr val="accent1"/>
                </a:solidFill>
                <a:sym typeface="+mn-ea"/>
              </a:rPr>
              <a:t>5. Guest / Visitor</a:t>
            </a:r>
            <a:endParaRPr lang="en-US" altLang="en-US" sz="2000">
              <a:solidFill>
                <a:schemeClr val="accent1"/>
              </a:solidFill>
            </a:endParaRPr>
          </a:p>
          <a:p>
            <a:r>
              <a:rPr lang="en-US" altLang="en-US" sz="2000">
                <a:solidFill>
                  <a:schemeClr val="accent1"/>
                </a:solidFill>
                <a:sym typeface="+mn-ea"/>
              </a:rPr>
              <a:t>Permissions: Read-Only Access</a:t>
            </a:r>
            <a:endParaRPr lang="en-US" altLang="en-US" sz="2000">
              <a:solidFill>
                <a:schemeClr val="accent1"/>
              </a:solidFill>
            </a:endParaRPr>
          </a:p>
          <a:p>
            <a:r>
              <a:rPr lang="en-US" altLang="en-US" sz="2000">
                <a:solidFill>
                  <a:schemeClr val="accent1"/>
                </a:solidFill>
                <a:sym typeface="+mn-ea"/>
              </a:rPr>
              <a:t>Browse public content freely</a:t>
            </a:r>
            <a:endParaRPr lang="en-US" altLang="en-US" sz="2000">
              <a:solidFill>
                <a:schemeClr val="accent1"/>
              </a:solidFill>
            </a:endParaRPr>
          </a:p>
          <a:p>
            <a:r>
              <a:rPr lang="en-US" altLang="en-US" sz="2000">
                <a:solidFill>
                  <a:schemeClr val="accent1"/>
                </a:solidFill>
                <a:sym typeface="+mn-ea"/>
              </a:rPr>
              <a:t>Cannot comment or engage without registering</a:t>
            </a:r>
            <a:endParaRPr lang="en-US" altLang="en-US" sz="2000">
              <a:solidFill>
                <a:schemeClr val="accent1"/>
              </a:solidFill>
            </a:endParaRPr>
          </a:p>
          <a:p>
            <a:r>
              <a:rPr lang="en-US" altLang="en-US" sz="2000">
                <a:solidFill>
                  <a:schemeClr val="accent1"/>
                </a:solidFill>
                <a:sym typeface="+mn-ea"/>
              </a:rPr>
              <a:t>Encouraged to sign up for additional features like commenting, newsletters, and personalized recommendations</a:t>
            </a:r>
            <a:endParaRPr lang="en-US" altLang="en-US" sz="2000">
              <a:solidFill>
                <a:schemeClr val="accent1"/>
              </a:solidFill>
            </a:endParaRPr>
          </a:p>
          <a:p>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265" y="0"/>
            <a:ext cx="7525385" cy="1325880"/>
          </a:xfrm>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Landing Page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0723" y="1325880"/>
            <a:ext cx="9330553" cy="43513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640" y="18255"/>
            <a:ext cx="10515600" cy="1325563"/>
          </a:xfrm>
        </p:spPr>
        <p:txBody>
          <a:bodyPr/>
          <a:lstStyle/>
          <a:p>
            <a:r>
              <a:rPr lang="en-IN" i="1" u="sng" dirty="0" err="1">
                <a:solidFill>
                  <a:srgbClr val="FF0000"/>
                </a:solidFill>
                <a:latin typeface="Algerian" panose="04020705040A02060702" charset="0"/>
                <a:cs typeface="Algerian" panose="04020705040A02060702" charset="0"/>
              </a:rPr>
              <a:t>Singup</a:t>
            </a:r>
            <a:r>
              <a:rPr lang="en-IN" i="1" u="sng" dirty="0">
                <a:solidFill>
                  <a:srgbClr val="FF0000"/>
                </a:solidFill>
                <a:latin typeface="Algerian" panose="04020705040A02060702" charset="0"/>
                <a:cs typeface="Algerian" panose="04020705040A02060702" charset="0"/>
              </a:rPr>
              <a:t>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428" y="1825625"/>
            <a:ext cx="9217143" cy="43513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673" y="-12058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Log in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012" y="1674900"/>
            <a:ext cx="9197365" cy="4351338"/>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143" y="-87051"/>
            <a:ext cx="10515600" cy="1325563"/>
          </a:xfrm>
        </p:spPr>
        <p:txBody>
          <a:bodyPr/>
          <a:lstStyle/>
          <a:p>
            <a:r>
              <a:rPr lang="en-IN" sz="3200" i="1" u="sng" dirty="0">
                <a:solidFill>
                  <a:schemeClr val="accent6">
                    <a:lumMod val="75000"/>
                  </a:schemeClr>
                </a:solidFill>
                <a:latin typeface="Algerian" panose="04020705040A02060702" charset="0"/>
                <a:cs typeface="Algerian" panose="04020705040A02060702" charset="0"/>
              </a:rPr>
              <a:t>Create Blog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061" y="1825625"/>
            <a:ext cx="9087877" cy="435133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5317" y="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Home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382" y="1415415"/>
            <a:ext cx="9163236" cy="435133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i="1" u="sng"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Introduction to TECH TREKKER</a:t>
            </a:r>
          </a:p>
        </p:txBody>
      </p:sp>
      <p:sp>
        <p:nvSpPr>
          <p:cNvPr id="3" name="Content Placeholder 2"/>
          <p:cNvSpPr>
            <a:spLocks noGrp="1"/>
          </p:cNvSpPr>
          <p:nvPr>
            <p:ph idx="1"/>
          </p:nvPr>
        </p:nvSpPr>
        <p:spPr/>
        <p:txBody>
          <a:bodyPr>
            <a:noAutofit/>
          </a:bodyPr>
          <a:lstStyle/>
          <a:p>
            <a:pPr marL="0" indent="0">
              <a:buNone/>
            </a:pPr>
            <a:r>
              <a:rPr lang="en-US" altLang="en-US" sz="1600" dirty="0">
                <a:solidFill>
                  <a:schemeClr val="accent6">
                    <a:lumMod val="75000"/>
                  </a:schemeClr>
                </a:solidFill>
              </a:rPr>
              <a:t>Decode the Future. One Innovation at a Time.</a:t>
            </a: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In a world where technology moves faster than ever, Tech Teckker is your go-to hub for staying informed, inspired, and ahead of the digital curve. We’re not just another tech blog — we’re a community of thinkers, tinkerers, creators, and visionaries who live and breathe technology.Whether you’re fascinated by artificial intelligence, curious about the latest smartphones, obsessed with futuristic gadgets, or diving deep into coding and cybersecurity — you’ll find a home here.</a:t>
            </a: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At Tech Teckker, we bring you:</a:t>
            </a:r>
          </a:p>
          <a:p>
            <a:pPr marL="0" indent="0">
              <a:buNone/>
            </a:pPr>
            <a:r>
              <a:rPr lang="en-US" altLang="en-US" sz="1600" dirty="0">
                <a:solidFill>
                  <a:schemeClr val="accent6">
                    <a:lumMod val="75000"/>
                  </a:schemeClr>
                </a:solidFill>
              </a:rPr>
              <a:t>In-depth reviews of the newest tech gear and tools</a:t>
            </a:r>
          </a:p>
          <a:p>
            <a:pPr marL="0" indent="0">
              <a:buNone/>
            </a:pPr>
            <a:r>
              <a:rPr lang="en-US" altLang="en-US" sz="1600" dirty="0">
                <a:solidFill>
                  <a:schemeClr val="accent6">
                    <a:lumMod val="75000"/>
                  </a:schemeClr>
                </a:solidFill>
              </a:rPr>
              <a:t>Fresh takes on emerging trends and industry shifts</a:t>
            </a:r>
          </a:p>
          <a:p>
            <a:pPr marL="0" indent="0">
              <a:buNone/>
            </a:pPr>
            <a:r>
              <a:rPr lang="en-US" altLang="en-US" sz="1600" dirty="0">
                <a:solidFill>
                  <a:schemeClr val="accent6">
                    <a:lumMod val="75000"/>
                  </a:schemeClr>
                </a:solidFill>
              </a:rPr>
              <a:t>Explainers that simplify complex topics in AI, blockchain, cloud computing, and more</a:t>
            </a:r>
          </a:p>
          <a:p>
            <a:pPr marL="0" indent="0">
              <a:buNone/>
            </a:pPr>
            <a:r>
              <a:rPr lang="en-US" altLang="en-US" sz="1600" dirty="0">
                <a:solidFill>
                  <a:schemeClr val="accent6">
                    <a:lumMod val="75000"/>
                  </a:schemeClr>
                </a:solidFill>
              </a:rPr>
              <a:t>How-to guides &amp; tutorials for beginners and pros alike</a:t>
            </a:r>
          </a:p>
          <a:p>
            <a:pPr marL="0" indent="0">
              <a:buNone/>
            </a:pPr>
            <a:r>
              <a:rPr lang="en-US" altLang="en-US" sz="1600" dirty="0">
                <a:solidFill>
                  <a:schemeClr val="accent6">
                    <a:lumMod val="75000"/>
                  </a:schemeClr>
                </a:solidFill>
              </a:rPr>
              <a:t>Weekly tech roundups, opinion pieces, and future forecasts</a:t>
            </a:r>
          </a:p>
          <a:p>
            <a:pPr marL="0" indent="0">
              <a:buNone/>
            </a:pPr>
            <a:endParaRPr lang="en-US" altLang="en-US" sz="1600" dirty="0">
              <a:solidFill>
                <a:schemeClr val="accent6">
                  <a:lumMod val="75000"/>
                </a:schemeClr>
              </a:solidFill>
            </a:endParaRPr>
          </a:p>
          <a:p>
            <a:pPr marL="0" indent="0">
              <a:buNone/>
            </a:pPr>
            <a:r>
              <a:rPr lang="en-US" altLang="en-US" sz="1600" dirty="0">
                <a:solidFill>
                  <a:schemeClr val="accent6">
                    <a:lumMod val="75000"/>
                  </a:schemeClr>
                </a:solidFill>
              </a:rPr>
              <a:t>Our goal is simple: to make technology more accessible, understandable, and exciting — no jargon, no fluff — just real, relatable content for real tech lovers.So whether you're a curious reader or a full-blown technophile, welcome to the future. Welcome to Tech Teckker.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1932" y="-207631"/>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Fronted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262" y="1118235"/>
            <a:ext cx="9286095" cy="4351338"/>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968" y="18255"/>
            <a:ext cx="10515600" cy="1325563"/>
          </a:xfrm>
        </p:spPr>
        <p:txBody>
          <a:bodyPr/>
          <a:lstStyle/>
          <a:p>
            <a:r>
              <a:rPr 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Backend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4154"/>
            <a:ext cx="10515600" cy="4071821"/>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0"/>
            <a:ext cx="10515600" cy="1325563"/>
          </a:xfrm>
        </p:spPr>
        <p:txBody>
          <a:bodyPr/>
          <a:lstStyle/>
          <a:p>
            <a:r>
              <a:rPr lang="en-IN" i="1" u="sng" dirty="0">
                <a:solidFill>
                  <a:schemeClr val="accent6">
                    <a:lumMod val="75000"/>
                  </a:schemeClr>
                </a:solidFill>
                <a:latin typeface="Algerian" panose="04020705040A02060702" charset="0"/>
                <a:cs typeface="Algerian" panose="04020705040A02060702" charset="0"/>
              </a:rPr>
              <a:t>Database Page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12" y="1534474"/>
            <a:ext cx="11272788" cy="400929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Benefits</a:t>
            </a:r>
            <a:r>
              <a:rPr lang="en-US" altLang="en-IN" i="1" u="sng" dirty="0">
                <a:solidFill>
                  <a:schemeClr val="accent6">
                    <a:lumMod val="75000"/>
                  </a:schemeClr>
                </a:solidFill>
                <a:latin typeface="Algerian" panose="04020705040A02060702" charset="0"/>
                <a:cs typeface="Algerian" panose="04020705040A02060702" charset="0"/>
              </a:rPr>
              <a:t> </a:t>
            </a:r>
            <a:r>
              <a:rPr lang="en-US" altLang="en-US" i="1" u="sng" dirty="0">
                <a:solidFill>
                  <a:schemeClr val="accent6">
                    <a:lumMod val="75000"/>
                  </a:schemeClr>
                </a:solidFill>
                <a:latin typeface="Algerian" panose="04020705040A02060702" charset="0"/>
                <a:cs typeface="Algerian" panose="04020705040A02060702" charset="0"/>
              </a:rPr>
              <a:t>of Tech Teckker</a:t>
            </a:r>
          </a:p>
        </p:txBody>
      </p:sp>
      <p:sp>
        <p:nvSpPr>
          <p:cNvPr id="3" name="Content Placeholder 2"/>
          <p:cNvSpPr>
            <a:spLocks noGrp="1"/>
          </p:cNvSpPr>
          <p:nvPr>
            <p:ph idx="1"/>
          </p:nvPr>
        </p:nvSpPr>
        <p:spPr>
          <a:xfrm>
            <a:off x="559435" y="952500"/>
            <a:ext cx="10972800" cy="4953000"/>
          </a:xfrm>
        </p:spPr>
        <p:txBody>
          <a:bodyPr/>
          <a:lstStyle/>
          <a:p>
            <a:r>
              <a:rPr lang="en-US" altLang="en-US" sz="2000" dirty="0">
                <a:solidFill>
                  <a:schemeClr val="accent6">
                    <a:lumMod val="75000"/>
                  </a:schemeClr>
                </a:solidFill>
              </a:rPr>
              <a:t>Tech Teckker is designed not just as a content platform, but as a valuable resource for tech enthusiasts, learners, and professionals. Here are the core benefits it offers:</a:t>
            </a:r>
          </a:p>
          <a:p>
            <a:endParaRPr lang="en-US" altLang="en-US" sz="2000" dirty="0">
              <a:solidFill>
                <a:schemeClr val="accent6">
                  <a:lumMod val="75000"/>
                </a:schemeClr>
              </a:solidFill>
            </a:endParaRPr>
          </a:p>
          <a:p>
            <a:r>
              <a:rPr lang="en-US" altLang="en-US" sz="1800" dirty="0">
                <a:solidFill>
                  <a:schemeClr val="accent6">
                    <a:lumMod val="75000"/>
                  </a:schemeClr>
                </a:solidFill>
              </a:rPr>
              <a:t>1. Centralized Tech Knowledge Hub</a:t>
            </a:r>
          </a:p>
          <a:p>
            <a:r>
              <a:rPr lang="en-US" altLang="en-US" sz="1800" dirty="0">
                <a:solidFill>
                  <a:schemeClr val="accent6">
                    <a:lumMod val="75000"/>
                  </a:schemeClr>
                </a:solidFill>
              </a:rPr>
              <a:t>Readers can access a wide range of topics — from gadget reviews to AI and cybersecurity — all in one place, saving time and effort.</a:t>
            </a:r>
          </a:p>
          <a:p>
            <a:endParaRPr lang="en-US" altLang="en-US" sz="1800" dirty="0">
              <a:solidFill>
                <a:schemeClr val="accent6">
                  <a:lumMod val="75000"/>
                </a:schemeClr>
              </a:solidFill>
            </a:endParaRPr>
          </a:p>
          <a:p>
            <a:r>
              <a:rPr lang="en-US" altLang="en-US" sz="1800" dirty="0">
                <a:solidFill>
                  <a:schemeClr val="accent6">
                    <a:lumMod val="75000"/>
                  </a:schemeClr>
                </a:solidFill>
              </a:rPr>
              <a:t>2. Learning Made Easy</a:t>
            </a:r>
          </a:p>
          <a:p>
            <a:r>
              <a:rPr lang="en-US" altLang="en-US" sz="1800" dirty="0">
                <a:solidFill>
                  <a:schemeClr val="accent6">
                    <a:lumMod val="75000"/>
                  </a:schemeClr>
                </a:solidFill>
              </a:rPr>
              <a:t>Simplified tutorials, how-to guides, and explainers make it easier for beginners to understand complex tech concepts and tools.</a:t>
            </a:r>
          </a:p>
          <a:p>
            <a:endParaRPr lang="en-US" altLang="en-US" sz="1800" dirty="0">
              <a:solidFill>
                <a:schemeClr val="accent6">
                  <a:lumMod val="75000"/>
                </a:schemeClr>
              </a:solidFill>
            </a:endParaRPr>
          </a:p>
          <a:p>
            <a:r>
              <a:rPr lang="en-US" altLang="en-US" sz="1800" dirty="0">
                <a:solidFill>
                  <a:schemeClr val="accent6">
                    <a:lumMod val="75000"/>
                  </a:schemeClr>
                </a:solidFill>
              </a:rPr>
              <a:t>3. Stay Updated with Trends</a:t>
            </a:r>
          </a:p>
          <a:p>
            <a:r>
              <a:rPr lang="en-US" altLang="en-US" sz="1800" dirty="0">
                <a:solidFill>
                  <a:schemeClr val="accent6">
                    <a:lumMod val="75000"/>
                  </a:schemeClr>
                </a:solidFill>
              </a:rPr>
              <a:t>Frequent updates and curated news help users stay current with fast-changing technology trends, product launches, and innovations.</a:t>
            </a:r>
          </a:p>
          <a:p>
            <a:endParaRPr lang="en-US" altLang="en-US" sz="1800" dirty="0">
              <a:solidFill>
                <a:schemeClr val="accent6">
                  <a:lumMod val="75000"/>
                </a:schemeClr>
              </a:solidFill>
            </a:endParaRPr>
          </a:p>
          <a:p>
            <a:endParaRPr lang="en-US" altLang="en-US" sz="1800" dirty="0">
              <a:solidFill>
                <a:schemeClr val="accent6">
                  <a:lumMod val="7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81355" y="267335"/>
            <a:ext cx="10857865" cy="5934710"/>
          </a:xfrm>
          <a:prstGeom prst="rect">
            <a:avLst/>
          </a:prstGeom>
          <a:noFill/>
        </p:spPr>
        <p:txBody>
          <a:bodyPr wrap="square" rtlCol="0" anchor="t">
            <a:noAutofit/>
          </a:bodyPr>
          <a:lstStyle/>
          <a:p>
            <a:r>
              <a:rPr lang="en-US" altLang="en-US" sz="2000" dirty="0">
                <a:solidFill>
                  <a:schemeClr val="accent6">
                    <a:lumMod val="75000"/>
                  </a:schemeClr>
                </a:solidFill>
                <a:sym typeface="+mn-ea"/>
              </a:rPr>
              <a:t>4. Informed Decision Making</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Detailed comparisons, honest reviews, and buying guides help users make smarter choices when purchasing tech products or services.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5. Engaged Community</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Interactive features like comments, discussions, and forums allow users to connect, share opinions, and learn from each other.</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6. Professional Growth</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Aspiring tech writers and contributors can showcase their knowledge, build a portfolio, and gain visibility within the tech space.</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7. SEO &amp; Developer Friendly Platform</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With a strong backend and optimized performance, the site is scalable, fast, and well-suited for both readers and contributors.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8. Personalized Experience</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Through subscriptions, bookmarks, and user profiles, readers enjoy a tailored experience based on their interests.</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endParaRPr lang="en-US" altLang="en-US" sz="2000" dirty="0">
              <a:solidFill>
                <a:schemeClr val="accent6">
                  <a:lumMod val="7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2425"/>
            <a:ext cx="10972800" cy="4953000"/>
          </a:xfrm>
        </p:spPr>
        <p:txBody>
          <a:bodyPr/>
          <a:lstStyle/>
          <a:p>
            <a:r>
              <a:rPr lang="en-US" altLang="en-US" sz="2000" dirty="0">
                <a:solidFill>
                  <a:schemeClr val="accent6">
                    <a:lumMod val="75000"/>
                  </a:schemeClr>
                </a:solidFill>
                <a:sym typeface="+mn-ea"/>
              </a:rPr>
              <a:t>9. Mobile-Ready Access</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Fully responsive design ensures users can engage with content on-the-go from any device, anywhere.</a:t>
            </a:r>
            <a:endParaRPr lang="en-US" altLang="en-US" sz="2000" dirty="0">
              <a:solidFill>
                <a:schemeClr val="accent6">
                  <a:lumMod val="75000"/>
                </a:schemeClr>
              </a:solidFill>
            </a:endParaRPr>
          </a:p>
          <a:p>
            <a:endParaRPr lang="en-US" altLang="en-US" sz="2000" dirty="0">
              <a:solidFill>
                <a:schemeClr val="accent6">
                  <a:lumMod val="75000"/>
                </a:schemeClr>
              </a:solidFill>
            </a:endParaRPr>
          </a:p>
          <a:p>
            <a:r>
              <a:rPr lang="en-US" altLang="en-US" sz="2000" dirty="0">
                <a:solidFill>
                  <a:schemeClr val="accent6">
                    <a:lumMod val="75000"/>
                  </a:schemeClr>
                </a:solidFill>
                <a:sym typeface="+mn-ea"/>
              </a:rPr>
              <a:t>10. Monetization Opportunities (Admin/Owner)</a:t>
            </a:r>
            <a:endParaRPr lang="en-US" altLang="en-US" sz="2000" dirty="0">
              <a:solidFill>
                <a:schemeClr val="accent6">
                  <a:lumMod val="75000"/>
                </a:schemeClr>
              </a:solidFill>
            </a:endParaRPr>
          </a:p>
          <a:p>
            <a:r>
              <a:rPr lang="en-US" altLang="en-US" sz="2000" dirty="0">
                <a:solidFill>
                  <a:schemeClr val="accent6">
                    <a:lumMod val="75000"/>
                  </a:schemeClr>
                </a:solidFill>
                <a:sym typeface="+mn-ea"/>
              </a:rPr>
              <a:t>Admins can integrate ads, sponsored content, and affiliate marketing for revenue generation while offering valuable content to users.</a:t>
            </a:r>
          </a:p>
          <a:p>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a:bodyPr>
          <a:lstStyle/>
          <a:p>
            <a:pPr marL="0" indent="0">
              <a:buNone/>
            </a:pPr>
            <a:r>
              <a:rPr lang="en-US" altLang="en-US" sz="8000" dirty="0">
                <a:solidFill>
                  <a:schemeClr val="accent6">
                    <a:lumMod val="75000"/>
                  </a:schemeClr>
                </a:solidFill>
              </a:rPr>
              <a:t>To ensure continuous growth, innovation, and an improved user experience, the following future enhancements are planned for Tech Teckker:</a:t>
            </a:r>
          </a:p>
          <a:p>
            <a:endParaRPr lang="en-US" altLang="en-US" sz="8000" dirty="0">
              <a:solidFill>
                <a:schemeClr val="accent6">
                  <a:lumMod val="75000"/>
                </a:schemeClr>
              </a:solidFill>
            </a:endParaRPr>
          </a:p>
          <a:p>
            <a:pPr marL="0" indent="0">
              <a:buNone/>
            </a:pPr>
            <a:r>
              <a:rPr lang="en-US" altLang="en-US" sz="9600" dirty="0">
                <a:solidFill>
                  <a:schemeClr val="accent6">
                    <a:lumMod val="75000"/>
                  </a:schemeClr>
                </a:solidFill>
              </a:rPr>
              <a:t>1. </a:t>
            </a:r>
            <a:r>
              <a:rPr lang="en-US" altLang="en-US" sz="9600" u="sng" dirty="0">
                <a:solidFill>
                  <a:schemeClr val="accent6">
                    <a:lumMod val="75000"/>
                  </a:schemeClr>
                </a:solidFill>
              </a:rPr>
              <a:t>Mobile App Development</a:t>
            </a:r>
          </a:p>
          <a:p>
            <a:pPr marL="0" indent="0">
              <a:buNone/>
            </a:pPr>
            <a:r>
              <a:rPr lang="en-US" altLang="en-US" sz="9600" dirty="0">
                <a:solidFill>
                  <a:schemeClr val="accent6">
                    <a:lumMod val="75000"/>
                  </a:schemeClr>
                </a:solidFill>
              </a:rPr>
              <a:t>Launch dedicated Android and iOS mobile apps for better accessibility, push notifications, and a more immersive reading experience.</a:t>
            </a:r>
          </a:p>
          <a:p>
            <a:pPr marL="0" indent="0">
              <a:buNone/>
            </a:pPr>
            <a:r>
              <a:rPr lang="en-US" altLang="en-US" sz="9600" dirty="0">
                <a:solidFill>
                  <a:schemeClr val="accent6">
                    <a:lumMod val="75000"/>
                  </a:schemeClr>
                </a:solidFill>
              </a:rPr>
              <a:t>2. </a:t>
            </a:r>
            <a:r>
              <a:rPr lang="en-US" altLang="en-US" sz="9600" u="sng" dirty="0">
                <a:solidFill>
                  <a:schemeClr val="accent6">
                    <a:lumMod val="75000"/>
                  </a:schemeClr>
                </a:solidFill>
              </a:rPr>
              <a:t>AI-Powered Content Suggestions</a:t>
            </a:r>
          </a:p>
          <a:p>
            <a:pPr marL="0" indent="0">
              <a:buNone/>
            </a:pPr>
            <a:r>
              <a:rPr lang="en-US" altLang="en-US" sz="9600" dirty="0">
                <a:solidFill>
                  <a:schemeClr val="accent6">
                    <a:lumMod val="75000"/>
                  </a:schemeClr>
                </a:solidFill>
              </a:rPr>
              <a:t>Implement AI-based recommendation systems to deliver personalized article suggestions based on user behavior and interests.</a:t>
            </a:r>
          </a:p>
          <a:p>
            <a:pPr marL="0" indent="0">
              <a:buNone/>
            </a:pPr>
            <a:r>
              <a:rPr lang="en-US" altLang="en-US" sz="9600" dirty="0">
                <a:solidFill>
                  <a:schemeClr val="accent6">
                    <a:lumMod val="75000"/>
                  </a:schemeClr>
                </a:solidFill>
              </a:rPr>
              <a:t>3. </a:t>
            </a:r>
            <a:r>
              <a:rPr lang="en-US" altLang="en-US" sz="9600" u="sng" dirty="0">
                <a:solidFill>
                  <a:schemeClr val="accent6">
                    <a:lumMod val="75000"/>
                  </a:schemeClr>
                </a:solidFill>
              </a:rPr>
              <a:t>Voice Search Integration</a:t>
            </a:r>
          </a:p>
          <a:p>
            <a:pPr marL="0" indent="0">
              <a:buNone/>
            </a:pPr>
            <a:r>
              <a:rPr lang="en-US" altLang="en-US" sz="9600" dirty="0">
                <a:solidFill>
                  <a:schemeClr val="accent6">
                    <a:lumMod val="75000"/>
                  </a:schemeClr>
                </a:solidFill>
              </a:rPr>
              <a:t>Add voice-enabled search functionality to enhance accessibility and convenience, especially for mobile users.</a:t>
            </a:r>
          </a:p>
          <a:p>
            <a:endParaRPr lang="en-US" altLang="en-US" sz="9600" dirty="0">
              <a:solidFill>
                <a:schemeClr val="accent6">
                  <a:lumMod val="75000"/>
                </a:schemeClr>
              </a:solidFill>
            </a:endParaRPr>
          </a:p>
          <a:p>
            <a:endParaRPr lang="en-US" altLang="en-US" sz="8000" dirty="0">
              <a:solidFill>
                <a:schemeClr val="accent6">
                  <a:lumMod val="75000"/>
                </a:schemeClr>
              </a:solidFill>
            </a:endParaRPr>
          </a:p>
          <a:p>
            <a:endParaRPr lang="en-US" altLang="en-US" sz="8000" dirty="0">
              <a:solidFill>
                <a:schemeClr val="accent6">
                  <a:lumMod val="75000"/>
                </a:schemeClr>
              </a:solidFill>
            </a:endParaRPr>
          </a:p>
        </p:txBody>
      </p:sp>
      <p:sp>
        <p:nvSpPr>
          <p:cNvPr id="4" name="Title 3"/>
          <p:cNvSpPr>
            <a:spLocks noGrp="1"/>
          </p:cNvSpPr>
          <p:nvPr>
            <p:ph type="title"/>
          </p:nvPr>
        </p:nvSpPr>
        <p:spPr/>
        <p:txBody>
          <a:bodyPr/>
          <a:lstStyle/>
          <a:p>
            <a:r>
              <a:rPr lang="en-US" altLang="en-IN" i="1" dirty="0">
                <a:solidFill>
                  <a:srgbClr val="FF0000"/>
                </a:solidFill>
                <a:latin typeface="Algerian" panose="04020705040A02060702" charset="0"/>
                <a:cs typeface="Algerian" panose="04020705040A02060702" charset="0"/>
                <a:sym typeface="+mn-ea"/>
              </a:rPr>
              <a:t>                    </a:t>
            </a:r>
            <a:r>
              <a:rPr lang="en-US" altLang="en-IN" i="1" u="sng" dirty="0">
                <a:solidFill>
                  <a:srgbClr val="FF0000"/>
                </a:solidFill>
                <a:latin typeface="Algerian" panose="04020705040A02060702" charset="0"/>
                <a:cs typeface="Algerian" panose="04020705040A02060702" charset="0"/>
                <a:sym typeface="+mn-ea"/>
              </a:rPr>
              <a:t> </a:t>
            </a:r>
            <a:r>
              <a:rPr lang="en-IN" i="1" u="sng" dirty="0">
                <a:solidFill>
                  <a:srgbClr val="FF0000"/>
                </a:solidFill>
                <a:latin typeface="Algerian" panose="04020705040A02060702" charset="0"/>
                <a:cs typeface="Algerian" panose="04020705040A02060702" charset="0"/>
                <a:sym typeface="+mn-ea"/>
              </a:rPr>
              <a:t>Future  Enhancement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465" y="53340"/>
            <a:ext cx="11534140" cy="6187440"/>
          </a:xfrm>
        </p:spPr>
        <p:txBody>
          <a:bodyPr/>
          <a:lstStyle/>
          <a:p>
            <a:pPr marL="0" indent="0">
              <a:buNone/>
            </a:pPr>
            <a:r>
              <a:rPr lang="en-US" altLang="en-US" sz="2400" dirty="0">
                <a:solidFill>
                  <a:schemeClr val="accent6">
                    <a:lumMod val="75000"/>
                  </a:schemeClr>
                </a:solidFill>
                <a:sym typeface="+mn-ea"/>
              </a:rPr>
              <a:t>4. </a:t>
            </a:r>
            <a:r>
              <a:rPr lang="en-US" altLang="en-US" sz="2400" u="sng" dirty="0">
                <a:solidFill>
                  <a:schemeClr val="accent6">
                    <a:lumMod val="75000"/>
                  </a:schemeClr>
                </a:solidFill>
                <a:sym typeface="+mn-ea"/>
              </a:rPr>
              <a:t>Multilingual Support</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Expand the blog’s reach by offering multi-language support, making content accessible to a global audience.</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5. </a:t>
            </a:r>
            <a:r>
              <a:rPr lang="en-US" altLang="en-US" sz="2400" u="sng" dirty="0">
                <a:solidFill>
                  <a:schemeClr val="accent6">
                    <a:lumMod val="75000"/>
                  </a:schemeClr>
                </a:solidFill>
                <a:sym typeface="+mn-ea"/>
              </a:rPr>
              <a:t>Author Profiles &amp; Portfolios</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Introduce detailed contributor profiles with article history, bio, social links, and follower count to encourage engagement and recognition.</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6. </a:t>
            </a:r>
            <a:r>
              <a:rPr lang="en-US" altLang="en-US" sz="2400" u="sng" dirty="0">
                <a:solidFill>
                  <a:schemeClr val="accent6">
                    <a:lumMod val="75000"/>
                  </a:schemeClr>
                </a:solidFill>
                <a:sym typeface="+mn-ea"/>
              </a:rPr>
              <a:t>Interactive Media Integration</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Include podcasts, video reviews, livestreams, and infographics to make the content more dynamic and diverse.</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7. </a:t>
            </a:r>
            <a:r>
              <a:rPr lang="en-US" altLang="en-US" sz="2400" u="sng" dirty="0">
                <a:solidFill>
                  <a:schemeClr val="accent6">
                    <a:lumMod val="75000"/>
                  </a:schemeClr>
                </a:solidFill>
                <a:sym typeface="+mn-ea"/>
              </a:rPr>
              <a:t>Community Forums &amp; Q&amp;A Section</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Build an active tech discussion forum or Stack Overflow-style Q&amp;A space to foster deeper community involvement and problem-solving.</a:t>
            </a:r>
            <a:endParaRPr lang="en-US" altLang="en-US" sz="2400" dirty="0">
              <a:solidFill>
                <a:schemeClr val="accent6">
                  <a:lumMod val="75000"/>
                </a:schemeClr>
              </a:solidFill>
            </a:endParaRPr>
          </a:p>
          <a:p>
            <a:pPr marL="0" indent="0">
              <a:buNone/>
            </a:pPr>
            <a:r>
              <a:rPr lang="en-US" altLang="en-US" sz="2400" dirty="0">
                <a:solidFill>
                  <a:schemeClr val="accent6">
                    <a:lumMod val="75000"/>
                  </a:schemeClr>
                </a:solidFill>
                <a:sym typeface="+mn-ea"/>
              </a:rPr>
              <a:t>8. </a:t>
            </a:r>
            <a:r>
              <a:rPr lang="en-US" altLang="en-US" sz="2400" u="sng" dirty="0">
                <a:solidFill>
                  <a:schemeClr val="accent6">
                    <a:lumMod val="75000"/>
                  </a:schemeClr>
                </a:solidFill>
                <a:sym typeface="+mn-ea"/>
              </a:rPr>
              <a:t>Newsletter Automation with AI</a:t>
            </a:r>
            <a:endParaRPr lang="en-US" altLang="en-US" sz="2400" u="sng" dirty="0">
              <a:solidFill>
                <a:schemeClr val="accent6">
                  <a:lumMod val="75000"/>
                </a:schemeClr>
              </a:solidFill>
            </a:endParaRPr>
          </a:p>
          <a:p>
            <a:pPr marL="0" indent="0">
              <a:buNone/>
            </a:pPr>
            <a:r>
              <a:rPr lang="en-US" altLang="en-US" sz="2400" dirty="0">
                <a:solidFill>
                  <a:schemeClr val="accent6">
                    <a:lumMod val="75000"/>
                  </a:schemeClr>
                </a:solidFill>
                <a:sym typeface="+mn-ea"/>
              </a:rPr>
              <a:t>Use AI to auto-generate custom weekly or monthly newsletters based on users’ favorite topics and read history.</a:t>
            </a:r>
            <a:endParaRPr lang="en-US" altLang="en-US" sz="2400" dirty="0">
              <a:solidFill>
                <a:schemeClr val="accent6">
                  <a:lumMod val="75000"/>
                </a:schemeClr>
              </a:solidFill>
            </a:endParaRPr>
          </a:p>
          <a:p>
            <a:endParaRPr lang="en-US" altLang="en-US" sz="2000" dirty="0">
              <a:solidFill>
                <a:schemeClr val="accent6">
                  <a:lumMod val="75000"/>
                </a:schemeClr>
              </a:solidFill>
            </a:endParaRPr>
          </a:p>
          <a:p>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latin typeface="Algerian" panose="04020705040A02060702" charset="0"/>
                <a:cs typeface="Algerian" panose="04020705040A02060702" charset="0"/>
              </a:rPr>
              <a:t>                    </a:t>
            </a:r>
            <a:r>
              <a:rPr lang="en-IN" i="1" u="sng" dirty="0">
                <a:solidFill>
                  <a:schemeClr val="accent6">
                    <a:lumMod val="75000"/>
                  </a:schemeClr>
                </a:solidFill>
                <a:latin typeface="Algerian" panose="04020705040A02060702" charset="0"/>
                <a:cs typeface="Algerian" panose="04020705040A02060702" charset="0"/>
              </a:rPr>
              <a:t>Challenges and Solution </a:t>
            </a:r>
          </a:p>
        </p:txBody>
      </p:sp>
      <p:sp>
        <p:nvSpPr>
          <p:cNvPr id="3" name="Content Placeholder 2"/>
          <p:cNvSpPr>
            <a:spLocks noGrp="1"/>
          </p:cNvSpPr>
          <p:nvPr>
            <p:ph idx="1"/>
          </p:nvPr>
        </p:nvSpPr>
        <p:spPr/>
        <p:txBody>
          <a:bodyPr>
            <a:normAutofit/>
          </a:bodyPr>
          <a:lstStyle/>
          <a:p>
            <a:pPr>
              <a:buNone/>
            </a:pPr>
            <a:r>
              <a:rPr lang="en-US" b="1" dirty="0">
                <a:solidFill>
                  <a:schemeClr val="accent6">
                    <a:lumMod val="75000"/>
                  </a:schemeClr>
                </a:solidFill>
              </a:rPr>
              <a:t> </a:t>
            </a:r>
            <a:endParaRPr lang="en-IN" sz="2580" dirty="0">
              <a:solidFill>
                <a:schemeClr val="accent6">
                  <a:lumMod val="75000"/>
                </a:schemeClr>
              </a:solidFill>
            </a:endParaRPr>
          </a:p>
        </p:txBody>
      </p:sp>
      <p:sp>
        <p:nvSpPr>
          <p:cNvPr id="4" name="Text Box 3"/>
          <p:cNvSpPr txBox="1"/>
          <p:nvPr/>
        </p:nvSpPr>
        <p:spPr>
          <a:xfrm>
            <a:off x="294005" y="773430"/>
            <a:ext cx="11689080" cy="5354320"/>
          </a:xfrm>
          <a:prstGeom prst="rect">
            <a:avLst/>
          </a:prstGeom>
        </p:spPr>
        <p:txBody>
          <a:bodyPr>
            <a:noAutofit/>
          </a:bodyPr>
          <a:lstStyle/>
          <a:p>
            <a:r>
              <a:rPr sz="2000">
                <a:solidFill>
                  <a:srgbClr val="FF0000"/>
                </a:solidFill>
              </a:rPr>
              <a:t>Launching and managing a tech blog like Tech Teckker comes with a range of challenges. Below are some of the key issues and the strategies proposed to overcome them:</a:t>
            </a:r>
          </a:p>
          <a:p>
            <a:pPr>
              <a:spcAft>
                <a:spcPct val="60000"/>
              </a:spcAft>
            </a:pPr>
            <a:r>
              <a:rPr sz="2000" b="1">
                <a:solidFill>
                  <a:srgbClr val="FF0000"/>
                </a:solidFill>
              </a:rPr>
              <a:t>1. Challenge: Content Consistency</a:t>
            </a:r>
          </a:p>
          <a:p>
            <a:pPr>
              <a:spcAft>
                <a:spcPct val="60000"/>
              </a:spcAft>
            </a:pPr>
            <a:r>
              <a:rPr sz="2000">
                <a:solidFill>
                  <a:srgbClr val="FF0000"/>
                </a:solidFill>
              </a:rPr>
              <a:t>Maintaining a steady flow of high-quality, up-to-date content is time-consuming and requires a team effort.</a:t>
            </a:r>
          </a:p>
          <a:p>
            <a:pPr>
              <a:spcAft>
                <a:spcPct val="60000"/>
              </a:spcAft>
            </a:pPr>
            <a:r>
              <a:rPr sz="2000">
                <a:solidFill>
                  <a:srgbClr val="FF0000"/>
                </a:solidFill>
              </a:rPr>
              <a:t>Create a content calendar to plan and schedule posts in advance.</a:t>
            </a:r>
          </a:p>
          <a:p>
            <a:pPr>
              <a:spcAft>
                <a:spcPct val="60000"/>
              </a:spcAft>
            </a:pPr>
            <a:r>
              <a:rPr sz="2000">
                <a:solidFill>
                  <a:srgbClr val="FF0000"/>
                </a:solidFill>
              </a:rPr>
              <a:t>Encourage guest posts and contributions from the tech community.</a:t>
            </a:r>
          </a:p>
          <a:p>
            <a:pPr indent="0">
              <a:buFont typeface="Arial" panose="020B0604020202020204"/>
              <a:buNone/>
            </a:pPr>
            <a:r>
              <a:rPr sz="2000">
                <a:solidFill>
                  <a:srgbClr val="FF0000"/>
                </a:solidFill>
              </a:rPr>
              <a:t>Use AI tools for idea generation and topic research.</a:t>
            </a:r>
          </a:p>
          <a:p>
            <a:pPr>
              <a:spcAft>
                <a:spcPct val="60000"/>
              </a:spcAft>
            </a:pPr>
            <a:r>
              <a:rPr sz="2000" b="1">
                <a:solidFill>
                  <a:srgbClr val="FF0000"/>
                </a:solidFill>
              </a:rPr>
              <a:t>2. Challenge: Standing Out in a Crowded Market</a:t>
            </a:r>
          </a:p>
          <a:p>
            <a:r>
              <a:rPr sz="2000">
                <a:solidFill>
                  <a:srgbClr val="FF0000"/>
                </a:solidFill>
              </a:rPr>
              <a:t>The tech blog space is highly competitive, with many established players.</a:t>
            </a:r>
          </a:p>
          <a:p>
            <a:pPr>
              <a:buFont typeface="Arial" panose="020B0604020202020204"/>
              <a:buChar char="•"/>
            </a:pPr>
            <a:r>
              <a:rPr sz="2000">
                <a:solidFill>
                  <a:srgbClr val="FF0000"/>
                </a:solidFill>
              </a:rPr>
              <a:t>Focus on niche content like tutorials, local tech news, or specific product segments.</a:t>
            </a:r>
          </a:p>
          <a:p>
            <a:pPr>
              <a:buFont typeface="Arial" panose="020B0604020202020204"/>
              <a:buChar char="•"/>
            </a:pPr>
            <a:r>
              <a:rPr sz="2000">
                <a:solidFill>
                  <a:srgbClr val="FF0000"/>
                </a:solidFill>
              </a:rPr>
              <a:t>Build a unique brand voice and offer in-depth, original analysis rather than just news reposts.</a:t>
            </a:r>
          </a:p>
          <a:p>
            <a:pPr>
              <a:buFont typeface="Arial" panose="020B0604020202020204"/>
              <a:buChar char="•"/>
            </a:pPr>
            <a:r>
              <a:rPr sz="2000">
                <a:solidFill>
                  <a:srgbClr val="FF0000"/>
                </a:solidFill>
              </a:rPr>
              <a:t>Leverage SEO best practices and target long-tail keywords.</a:t>
            </a:r>
          </a:p>
          <a:p>
            <a:pPr>
              <a:spcAft>
                <a:spcPct val="60000"/>
              </a:spcAft>
            </a:pPr>
            <a:endParaRPr sz="20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2250"/>
            <a:ext cx="10972800" cy="5718175"/>
          </a:xfrm>
        </p:spPr>
        <p:txBody>
          <a:bodyPr/>
          <a:lstStyle/>
          <a:p>
            <a:pPr>
              <a:spcAft>
                <a:spcPct val="60000"/>
              </a:spcAft>
            </a:pPr>
            <a:r>
              <a:rPr sz="2000" b="1">
                <a:solidFill>
                  <a:srgbClr val="FF0000"/>
                </a:solidFill>
                <a:sym typeface="+mn-ea"/>
              </a:rPr>
              <a:t>3. Challenge: Driving Traffic and User Engagement</a:t>
            </a:r>
            <a:endParaRPr sz="2000" b="1">
              <a:solidFill>
                <a:srgbClr val="FF0000"/>
              </a:solidFill>
            </a:endParaRPr>
          </a:p>
          <a:p>
            <a:r>
              <a:rPr sz="2000">
                <a:solidFill>
                  <a:srgbClr val="FF0000"/>
                </a:solidFill>
                <a:sym typeface="+mn-ea"/>
              </a:rPr>
              <a:t>Attracting and retaining readers can be difficult in the early stages.</a:t>
            </a:r>
            <a:endParaRPr sz="2000">
              <a:solidFill>
                <a:srgbClr val="FF0000"/>
              </a:solidFill>
            </a:endParaRPr>
          </a:p>
          <a:p>
            <a:r>
              <a:rPr sz="2000">
                <a:solidFill>
                  <a:srgbClr val="FF0000"/>
                </a:solidFill>
                <a:sym typeface="+mn-ea"/>
              </a:rPr>
              <a:t>Promote content on social media, forums, and Reddit communities.</a:t>
            </a:r>
            <a:endParaRPr sz="2000">
              <a:solidFill>
                <a:srgbClr val="FF0000"/>
              </a:solidFill>
            </a:endParaRPr>
          </a:p>
          <a:p>
            <a:pPr>
              <a:buFont typeface="Arial" panose="020B0604020202020204"/>
              <a:buChar char="•"/>
            </a:pPr>
            <a:r>
              <a:rPr sz="2000">
                <a:solidFill>
                  <a:srgbClr val="FF0000"/>
                </a:solidFill>
                <a:sym typeface="+mn-ea"/>
              </a:rPr>
              <a:t>Implement email newsletters and push notifications.</a:t>
            </a:r>
            <a:endParaRPr sz="2000">
              <a:solidFill>
                <a:srgbClr val="FF0000"/>
              </a:solidFill>
            </a:endParaRPr>
          </a:p>
          <a:p>
            <a:pPr>
              <a:buFont typeface="Arial" panose="020B0604020202020204"/>
              <a:buChar char="•"/>
            </a:pPr>
            <a:r>
              <a:rPr sz="2000">
                <a:solidFill>
                  <a:srgbClr val="FF0000"/>
                </a:solidFill>
                <a:sym typeface="+mn-ea"/>
              </a:rPr>
              <a:t>Add interactive elements like polls, comment sections, and reader surveys.</a:t>
            </a:r>
            <a:endParaRPr sz="2000">
              <a:solidFill>
                <a:srgbClr val="FF0000"/>
              </a:solidFill>
            </a:endParaRPr>
          </a:p>
          <a:p>
            <a:pPr>
              <a:spcAft>
                <a:spcPct val="60000"/>
              </a:spcAft>
            </a:pPr>
            <a:r>
              <a:rPr sz="2000" b="1">
                <a:solidFill>
                  <a:srgbClr val="FF0000"/>
                </a:solidFill>
                <a:sym typeface="+mn-ea"/>
              </a:rPr>
              <a:t>4. Challenge: Managing Technical Aspects</a:t>
            </a:r>
            <a:endParaRPr sz="2000" b="1">
              <a:solidFill>
                <a:srgbClr val="FF0000"/>
              </a:solidFill>
            </a:endParaRPr>
          </a:p>
          <a:p>
            <a:r>
              <a:rPr sz="2000">
                <a:solidFill>
                  <a:srgbClr val="FF0000"/>
                </a:solidFill>
                <a:sym typeface="+mn-ea"/>
              </a:rPr>
              <a:t>Performance issues, bugs, and security concerns can affect the user experience.</a:t>
            </a:r>
            <a:endParaRPr sz="2000">
              <a:solidFill>
                <a:srgbClr val="FF0000"/>
              </a:solidFill>
            </a:endParaRPr>
          </a:p>
          <a:p>
            <a:pPr>
              <a:buFont typeface="Arial" panose="020B0604020202020204"/>
              <a:buChar char="•"/>
            </a:pPr>
            <a:r>
              <a:rPr sz="2000">
                <a:solidFill>
                  <a:srgbClr val="FF0000"/>
                </a:solidFill>
                <a:sym typeface="+mn-ea"/>
              </a:rPr>
              <a:t>Use a reliable CMS (like WordPress or a custom-built backend) with regular maintenance.</a:t>
            </a:r>
            <a:endParaRPr sz="2000">
              <a:solidFill>
                <a:srgbClr val="FF0000"/>
              </a:solidFill>
            </a:endParaRPr>
          </a:p>
          <a:p>
            <a:pPr>
              <a:buFont typeface="Arial" panose="020B0604020202020204"/>
              <a:buChar char="•"/>
            </a:pPr>
            <a:r>
              <a:rPr sz="2000">
                <a:solidFill>
                  <a:srgbClr val="FF0000"/>
                </a:solidFill>
                <a:sym typeface="+mn-ea"/>
              </a:rPr>
              <a:t>Ensure responsive design and optimize loading speed.</a:t>
            </a:r>
            <a:endParaRPr sz="2000">
              <a:solidFill>
                <a:srgbClr val="FF0000"/>
              </a:solidFill>
            </a:endParaRPr>
          </a:p>
          <a:p>
            <a:pPr>
              <a:buFont typeface="Arial" panose="020B0604020202020204"/>
              <a:buChar char="•"/>
            </a:pPr>
            <a:r>
              <a:rPr sz="2000">
                <a:solidFill>
                  <a:srgbClr val="FF0000"/>
                </a:solidFill>
                <a:sym typeface="+mn-ea"/>
              </a:rPr>
              <a:t>Implement security measures like SSL, backups, and firewalls.</a:t>
            </a:r>
            <a:endParaRPr sz="2000">
              <a:solidFill>
                <a:srgbClr val="FF0000"/>
              </a:solidFill>
            </a:endParaRPr>
          </a:p>
          <a:p>
            <a:endParaRPr lang="en-US" sz="2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780" y="427355"/>
            <a:ext cx="2607310" cy="1325880"/>
          </a:xfrm>
        </p:spPr>
        <p:txBody>
          <a:bodyPr/>
          <a:lstStyle/>
          <a:p>
            <a:r>
              <a:rPr lang="en-IN" i="1" u="sng" dirty="0">
                <a:solidFill>
                  <a:schemeClr val="accent6">
                    <a:lumMod val="75000"/>
                  </a:schemeClr>
                </a:solidFill>
                <a:latin typeface="Algerian" panose="04020705040A02060702" charset="0"/>
                <a:cs typeface="Algerian" panose="04020705040A02060702" charset="0"/>
              </a:rPr>
              <a:t>content</a:t>
            </a:r>
          </a:p>
        </p:txBody>
      </p:sp>
      <p:sp>
        <p:nvSpPr>
          <p:cNvPr id="3" name="Content Placeholder 2"/>
          <p:cNvSpPr>
            <a:spLocks noGrp="1"/>
          </p:cNvSpPr>
          <p:nvPr>
            <p:ph idx="1"/>
          </p:nvPr>
        </p:nvSpPr>
        <p:spPr>
          <a:xfrm>
            <a:off x="357753" y="1329679"/>
            <a:ext cx="10515600" cy="4351338"/>
          </a:xfrm>
        </p:spPr>
        <p:txBody>
          <a:bodyPr>
            <a:normAutofit fontScale="85000" lnSpcReduction="20000"/>
          </a:bodyPr>
          <a:lstStyle/>
          <a:p>
            <a:r>
              <a:rPr lang="en-US" sz="2800" b="1" dirty="0">
                <a:solidFill>
                  <a:schemeClr val="accent6">
                    <a:lumMod val="75000"/>
                  </a:schemeClr>
                </a:solidFill>
                <a:latin typeface="Aptos" panose="020B0004020202020204" pitchFamily="34" charset="0"/>
              </a:rPr>
              <a:t>1.Objective</a:t>
            </a:r>
          </a:p>
          <a:p>
            <a:r>
              <a:rPr lang="en-US" sz="2800" b="1" dirty="0">
                <a:solidFill>
                  <a:schemeClr val="accent6">
                    <a:lumMod val="75000"/>
                  </a:schemeClr>
                </a:solidFill>
                <a:latin typeface="Aptos" panose="020B0004020202020204" pitchFamily="34" charset="0"/>
              </a:rPr>
              <a:t>2.Key Features</a:t>
            </a:r>
          </a:p>
          <a:p>
            <a:r>
              <a:rPr lang="en-US" sz="2800" b="1" dirty="0">
                <a:solidFill>
                  <a:schemeClr val="accent6">
                    <a:lumMod val="75000"/>
                  </a:schemeClr>
                </a:solidFill>
                <a:latin typeface="Aptos" panose="020B0004020202020204" pitchFamily="34" charset="0"/>
              </a:rPr>
              <a:t>3.System Requirement</a:t>
            </a:r>
          </a:p>
          <a:p>
            <a:r>
              <a:rPr lang="en-US" sz="2800" b="1" dirty="0">
                <a:solidFill>
                  <a:schemeClr val="accent6">
                    <a:lumMod val="75000"/>
                  </a:schemeClr>
                </a:solidFill>
                <a:latin typeface="Aptos" panose="020B0004020202020204" pitchFamily="34" charset="0"/>
              </a:rPr>
              <a:t>4.Tools and Technology</a:t>
            </a:r>
          </a:p>
          <a:p>
            <a:r>
              <a:rPr lang="en-US" sz="2800" b="1" dirty="0">
                <a:solidFill>
                  <a:schemeClr val="accent6">
                    <a:lumMod val="75000"/>
                  </a:schemeClr>
                </a:solidFill>
                <a:latin typeface="Aptos" panose="020B0004020202020204" pitchFamily="34" charset="0"/>
              </a:rPr>
              <a:t>5.ER Diagram</a:t>
            </a:r>
          </a:p>
          <a:p>
            <a:r>
              <a:rPr lang="en-US" sz="2800" b="1" dirty="0">
                <a:solidFill>
                  <a:schemeClr val="accent6">
                    <a:lumMod val="75000"/>
                  </a:schemeClr>
                </a:solidFill>
                <a:latin typeface="Aptos" panose="020B0004020202020204" pitchFamily="34" charset="0"/>
              </a:rPr>
              <a:t>6.benfits</a:t>
            </a:r>
          </a:p>
          <a:p>
            <a:r>
              <a:rPr lang="en-US" sz="2800" b="1" dirty="0">
                <a:solidFill>
                  <a:schemeClr val="accent6">
                    <a:lumMod val="75000"/>
                  </a:schemeClr>
                </a:solidFill>
                <a:latin typeface="Aptos" panose="020B0004020202020204" pitchFamily="34" charset="0"/>
              </a:rPr>
              <a:t>7.Screenshot of </a:t>
            </a:r>
            <a:r>
              <a:rPr lang="en-US" b="1" dirty="0">
                <a:solidFill>
                  <a:schemeClr val="accent6">
                    <a:lumMod val="75000"/>
                  </a:schemeClr>
                </a:solidFill>
                <a:latin typeface="Aptos" panose="020B0004020202020204" pitchFamily="34" charset="0"/>
              </a:rPr>
              <a:t>TECH-TEKKER</a:t>
            </a:r>
            <a:endParaRPr lang="en-US" sz="2800" b="1" dirty="0">
              <a:solidFill>
                <a:schemeClr val="accent6">
                  <a:lumMod val="75000"/>
                </a:schemeClr>
              </a:solidFill>
              <a:latin typeface="Aptos" panose="020B0004020202020204" pitchFamily="34" charset="0"/>
            </a:endParaRPr>
          </a:p>
          <a:p>
            <a:r>
              <a:rPr lang="en-US" sz="2800" b="1" dirty="0">
                <a:solidFill>
                  <a:schemeClr val="accent6">
                    <a:lumMod val="75000"/>
                  </a:schemeClr>
                </a:solidFill>
                <a:latin typeface="Aptos" panose="020B0004020202020204" pitchFamily="34" charset="0"/>
              </a:rPr>
              <a:t>8.Future Enhancements</a:t>
            </a:r>
          </a:p>
          <a:p>
            <a:r>
              <a:rPr lang="en-US" sz="2800" b="1" dirty="0">
                <a:solidFill>
                  <a:schemeClr val="accent6">
                    <a:lumMod val="75000"/>
                  </a:schemeClr>
                </a:solidFill>
                <a:latin typeface="Aptos" panose="020B0004020202020204" pitchFamily="34" charset="0"/>
              </a:rPr>
              <a:t>9.Challenges and solution</a:t>
            </a:r>
          </a:p>
          <a:p>
            <a:r>
              <a:rPr lang="en-US" sz="2800" b="1" dirty="0">
                <a:solidFill>
                  <a:schemeClr val="accent6">
                    <a:lumMod val="75000"/>
                  </a:schemeClr>
                </a:solidFill>
                <a:latin typeface="Aptos" panose="020B0004020202020204" pitchFamily="34" charset="0"/>
              </a:rPr>
              <a:t>10.Security features</a:t>
            </a:r>
          </a:p>
          <a:p>
            <a:r>
              <a:rPr lang="en-US" sz="2800" b="1" dirty="0">
                <a:solidFill>
                  <a:schemeClr val="accent6">
                    <a:lumMod val="75000"/>
                  </a:schemeClr>
                </a:solidFill>
                <a:latin typeface="Aptos" panose="020B0004020202020204" pitchFamily="34" charset="0"/>
              </a:rPr>
              <a:t>11.Conclusion</a:t>
            </a:r>
          </a:p>
          <a:p>
            <a:endParaRPr lang="en-IN" dirty="0">
              <a:solidFill>
                <a:schemeClr val="accent6">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98450"/>
            <a:ext cx="10972800" cy="4953000"/>
          </a:xfrm>
        </p:spPr>
        <p:txBody>
          <a:bodyPr/>
          <a:lstStyle/>
          <a:p>
            <a:pPr>
              <a:spcAft>
                <a:spcPct val="60000"/>
              </a:spcAft>
            </a:pPr>
            <a:r>
              <a:rPr sz="2000" b="1">
                <a:solidFill>
                  <a:srgbClr val="FF0000"/>
                </a:solidFill>
                <a:sym typeface="+mn-ea"/>
              </a:rPr>
              <a:t>5. Challenge: Monetization Without Compromising UX</a:t>
            </a:r>
            <a:endParaRPr sz="2000" b="1">
              <a:solidFill>
                <a:srgbClr val="FF0000"/>
              </a:solidFill>
            </a:endParaRPr>
          </a:p>
          <a:p>
            <a:r>
              <a:rPr sz="2000">
                <a:solidFill>
                  <a:srgbClr val="FF0000"/>
                </a:solidFill>
                <a:sym typeface="+mn-ea"/>
              </a:rPr>
              <a:t>Generating revenue while keeping the blog user-friendly and ad-light is a balancing act.</a:t>
            </a:r>
            <a:endParaRPr sz="2000">
              <a:solidFill>
                <a:srgbClr val="FF0000"/>
              </a:solidFill>
            </a:endParaRPr>
          </a:p>
          <a:p>
            <a:pPr>
              <a:buFont typeface="Arial" panose="020B0604020202020204"/>
              <a:buChar char="•"/>
            </a:pPr>
            <a:r>
              <a:rPr sz="2000">
                <a:solidFill>
                  <a:srgbClr val="FF0000"/>
                </a:solidFill>
                <a:sym typeface="+mn-ea"/>
              </a:rPr>
              <a:t>Use non-intrusive ads, affiliate links, and sponsored content.</a:t>
            </a:r>
            <a:endParaRPr sz="2000">
              <a:solidFill>
                <a:srgbClr val="FF0000"/>
              </a:solidFill>
            </a:endParaRPr>
          </a:p>
          <a:p>
            <a:pPr>
              <a:buFont typeface="Arial" panose="020B0604020202020204"/>
              <a:buChar char="•"/>
            </a:pPr>
            <a:r>
              <a:rPr sz="2000">
                <a:solidFill>
                  <a:srgbClr val="FF0000"/>
                </a:solidFill>
                <a:sym typeface="+mn-ea"/>
              </a:rPr>
              <a:t>Offer premium memberships for exclusive content and an ad-free experience.</a:t>
            </a:r>
            <a:endParaRPr sz="2000">
              <a:solidFill>
                <a:srgbClr val="FF0000"/>
              </a:solidFill>
            </a:endParaRPr>
          </a:p>
          <a:p>
            <a:pPr>
              <a:buFont typeface="Arial" panose="020B0604020202020204"/>
              <a:buChar char="•"/>
            </a:pPr>
            <a:r>
              <a:rPr sz="2000">
                <a:solidFill>
                  <a:srgbClr val="FF0000"/>
                </a:solidFill>
                <a:sym typeface="+mn-ea"/>
              </a:rPr>
              <a:t>Introduce product comparisons and buying guides with affiliate tie-ins.</a:t>
            </a:r>
            <a:endParaRPr sz="2000">
              <a:solidFill>
                <a:srgbClr val="FF0000"/>
              </a:solidFill>
            </a:endParaRPr>
          </a:p>
          <a:p>
            <a:pPr>
              <a:spcAft>
                <a:spcPct val="60000"/>
              </a:spcAft>
            </a:pPr>
            <a:r>
              <a:rPr sz="2000" b="1">
                <a:solidFill>
                  <a:srgbClr val="FF0000"/>
                </a:solidFill>
                <a:sym typeface="+mn-ea"/>
              </a:rPr>
              <a:t>6. Challenge: Keeping Up with Rapid Tech Evolution</a:t>
            </a:r>
            <a:endParaRPr sz="2000" b="1">
              <a:solidFill>
                <a:srgbClr val="FF0000"/>
              </a:solidFill>
            </a:endParaRPr>
          </a:p>
          <a:p>
            <a:r>
              <a:rPr sz="2000">
                <a:solidFill>
                  <a:srgbClr val="FF0000"/>
                </a:solidFill>
                <a:sym typeface="+mn-ea"/>
              </a:rPr>
              <a:t>Technology evolves quickly, making older content obsolete.</a:t>
            </a:r>
            <a:endParaRPr sz="2000">
              <a:solidFill>
                <a:srgbClr val="FF0000"/>
              </a:solidFill>
            </a:endParaRPr>
          </a:p>
          <a:p>
            <a:pPr>
              <a:buFont typeface="Arial" panose="020B0604020202020204"/>
              <a:buChar char="•"/>
            </a:pPr>
            <a:r>
              <a:rPr sz="2000">
                <a:solidFill>
                  <a:srgbClr val="FF0000"/>
                </a:solidFill>
                <a:sym typeface="+mn-ea"/>
              </a:rPr>
              <a:t>Regularly audit and update existing articles.</a:t>
            </a:r>
            <a:endParaRPr sz="2000">
              <a:solidFill>
                <a:srgbClr val="FF0000"/>
              </a:solidFill>
            </a:endParaRPr>
          </a:p>
          <a:p>
            <a:pPr>
              <a:buFont typeface="Arial" panose="020B0604020202020204"/>
              <a:buChar char="•"/>
            </a:pPr>
            <a:r>
              <a:rPr sz="2000">
                <a:solidFill>
                  <a:srgbClr val="FF0000"/>
                </a:solidFill>
                <a:sym typeface="+mn-ea"/>
              </a:rPr>
              <a:t>Use versioned content, indicating if the article is current as of a specific date.</a:t>
            </a:r>
            <a:endParaRPr sz="2000">
              <a:solidFill>
                <a:srgbClr val="FF0000"/>
              </a:solidFill>
            </a:endParaRPr>
          </a:p>
          <a:p>
            <a:pPr>
              <a:buFont typeface="Arial" panose="020B0604020202020204"/>
              <a:buChar char="•"/>
            </a:pPr>
            <a:r>
              <a:rPr sz="2000">
                <a:solidFill>
                  <a:srgbClr val="FF0000"/>
                </a:solidFill>
                <a:sym typeface="+mn-ea"/>
              </a:rPr>
              <a:t>Enable community suggestions or flags for outdated content.</a:t>
            </a:r>
            <a:endParaRPr sz="2000">
              <a:solidFill>
                <a:srgbClr val="FF0000"/>
              </a:solidFill>
            </a:endParaRPr>
          </a:p>
          <a:p>
            <a:endParaRPr lang="en-US" sz="2000">
              <a:solidFill>
                <a:srgbClr val="FF0000"/>
              </a:solidFill>
            </a:endParaRPr>
          </a:p>
          <a:p>
            <a:endParaRPr lang="en-US" sz="20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Security Features</a:t>
            </a:r>
          </a:p>
        </p:txBody>
      </p:sp>
      <p:sp>
        <p:nvSpPr>
          <p:cNvPr id="3" name="Content Placeholder 2"/>
          <p:cNvSpPr>
            <a:spLocks noGrp="1"/>
          </p:cNvSpPr>
          <p:nvPr>
            <p:ph idx="1"/>
          </p:nvPr>
        </p:nvSpPr>
        <p:spPr>
          <a:xfrm>
            <a:off x="609600" y="952500"/>
            <a:ext cx="10972800" cy="4953000"/>
          </a:xfrm>
        </p:spPr>
        <p:txBody>
          <a:bodyPr>
            <a:normAutofit lnSpcReduction="10000"/>
          </a:bodyPr>
          <a:lstStyle/>
          <a:p>
            <a:pPr>
              <a:lnSpc>
                <a:spcPct val="150000"/>
              </a:lnSpc>
            </a:pPr>
            <a:r>
              <a:rPr lang="en-IN" sz="2595" b="1" dirty="0">
                <a:solidFill>
                  <a:srgbClr val="FF0000"/>
                </a:solidFill>
                <a:latin typeface="Aptos" panose="020B0004020202020204" pitchFamily="34" charset="0"/>
                <a:sym typeface="+mn-ea"/>
              </a:rPr>
              <a:t>1.CSRF(Cross Site Request Forgery)</a:t>
            </a:r>
            <a:endParaRPr lang="en-IN" sz="2595" b="1" dirty="0">
              <a:solidFill>
                <a:srgbClr val="FF0000"/>
              </a:solidFill>
              <a:latin typeface="Aptos" panose="020B0004020202020204" pitchFamily="34" charset="0"/>
            </a:endParaRPr>
          </a:p>
          <a:p>
            <a:pPr>
              <a:lnSpc>
                <a:spcPct val="150000"/>
              </a:lnSpc>
            </a:pPr>
            <a:r>
              <a:rPr lang="en-IN" sz="2595" b="1" dirty="0">
                <a:solidFill>
                  <a:srgbClr val="FF0000"/>
                </a:solidFill>
                <a:latin typeface="Aptos" panose="020B0004020202020204" pitchFamily="34" charset="0"/>
                <a:sym typeface="+mn-ea"/>
              </a:rPr>
              <a:t>2.SQL injection</a:t>
            </a:r>
            <a:endParaRPr lang="en-IN" sz="2595" b="1" dirty="0">
              <a:solidFill>
                <a:srgbClr val="FF0000"/>
              </a:solidFill>
              <a:latin typeface="Aptos" panose="020B0004020202020204" pitchFamily="34" charset="0"/>
            </a:endParaRPr>
          </a:p>
          <a:p>
            <a:pPr>
              <a:lnSpc>
                <a:spcPct val="150000"/>
              </a:lnSpc>
            </a:pPr>
            <a:r>
              <a:rPr lang="en-IN" sz="2595" b="1" dirty="0">
                <a:solidFill>
                  <a:srgbClr val="FF0000"/>
                </a:solidFill>
                <a:latin typeface="Aptos" panose="020B0004020202020204" pitchFamily="34" charset="0"/>
                <a:sym typeface="+mn-ea"/>
              </a:rPr>
              <a:t>3. </a:t>
            </a:r>
            <a:r>
              <a:rPr lang="en-IN" sz="2595" b="1" dirty="0" err="1">
                <a:solidFill>
                  <a:srgbClr val="FF0000"/>
                </a:solidFill>
                <a:latin typeface="Aptos" panose="020B0004020202020204" pitchFamily="34" charset="0"/>
                <a:sym typeface="+mn-ea"/>
              </a:rPr>
              <a:t>Bcrypt</a:t>
            </a:r>
            <a:r>
              <a:rPr lang="en-IN" sz="2595" b="1" dirty="0">
                <a:solidFill>
                  <a:srgbClr val="FF0000"/>
                </a:solidFill>
                <a:latin typeface="Aptos" panose="020B0004020202020204" pitchFamily="34" charset="0"/>
                <a:sym typeface="+mn-ea"/>
              </a:rPr>
              <a:t> Encryption </a:t>
            </a:r>
            <a:endParaRPr lang="en-IN" sz="2595" b="1" dirty="0">
              <a:solidFill>
                <a:srgbClr val="FF0000"/>
              </a:solidFill>
              <a:latin typeface="Aptos" panose="020B0004020202020204" pitchFamily="34" charset="0"/>
            </a:endParaRPr>
          </a:p>
          <a:p>
            <a:endParaRPr lang="en-IN" sz="2595" b="1" dirty="0">
              <a:solidFill>
                <a:srgbClr val="FF0000"/>
              </a:solidFill>
              <a:latin typeface="Aptos" panose="020B00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solidFill>
                  <a:schemeClr val="accent6">
                    <a:lumMod val="75000"/>
                  </a:schemeClr>
                </a:solidFill>
              </a:rPr>
              <a:t>                                </a:t>
            </a:r>
            <a:r>
              <a:rPr lang="en-IN" b="1" i="1" u="sng" dirty="0">
                <a:solidFill>
                  <a:schemeClr val="accent1"/>
                </a:solidFill>
                <a:latin typeface="Algerian" panose="04020705040A02060702" charset="0"/>
                <a:cs typeface="Algerian" panose="04020705040A02060702" charset="0"/>
                <a:sym typeface="+mn-ea"/>
              </a:rPr>
              <a:t>Conclusion</a:t>
            </a:r>
            <a:endParaRPr lang="en-IN" altLang="en-IN" b="1" i="1" u="sng" dirty="0">
              <a:solidFill>
                <a:schemeClr val="accent1"/>
              </a:solidFill>
              <a:latin typeface="Algerian" panose="04020705040A02060702" charset="0"/>
              <a:cs typeface="Algerian" panose="04020705040A02060702" charset="0"/>
              <a:sym typeface="+mn-ea"/>
            </a:endParaRPr>
          </a:p>
        </p:txBody>
      </p:sp>
      <p:sp>
        <p:nvSpPr>
          <p:cNvPr id="3" name="Content Placeholder 2"/>
          <p:cNvSpPr>
            <a:spLocks noGrp="1"/>
          </p:cNvSpPr>
          <p:nvPr>
            <p:ph idx="1"/>
          </p:nvPr>
        </p:nvSpPr>
        <p:spPr/>
        <p:txBody>
          <a:bodyPr/>
          <a:lstStyle/>
          <a:p>
            <a:pPr marL="0" indent="0">
              <a:buNone/>
            </a:pPr>
            <a:r>
              <a:rPr lang="en-US" altLang="en-US" sz="2000" dirty="0">
                <a:solidFill>
                  <a:schemeClr val="accent6">
                    <a:lumMod val="75000"/>
                  </a:schemeClr>
                </a:solidFill>
              </a:rPr>
              <a:t>Tech Teckker is more than just a blog — it's a platform built to inform, educate, and inspire anyone with a passion for technology. From delivering the latest tech news and product reviews to simplifying complex concepts through tutorials and explainers, the blog aims to bridge the gap between innovation and understanding.</a:t>
            </a:r>
          </a:p>
          <a:p>
            <a:pPr marL="0" indent="0">
              <a:buNone/>
            </a:pPr>
            <a:endParaRPr lang="en-US" altLang="en-US" sz="2000" dirty="0">
              <a:solidFill>
                <a:schemeClr val="accent6">
                  <a:lumMod val="75000"/>
                </a:schemeClr>
              </a:solidFill>
            </a:endParaRPr>
          </a:p>
          <a:p>
            <a:pPr marL="0" indent="0">
              <a:buNone/>
            </a:pPr>
            <a:r>
              <a:rPr lang="en-US" altLang="en-US" sz="2000" dirty="0">
                <a:solidFill>
                  <a:schemeClr val="accent6">
                    <a:lumMod val="75000"/>
                  </a:schemeClr>
                </a:solidFill>
              </a:rPr>
              <a:t>With a user-friendly design, dynamic content strategy, and community-driven approach, Tech Teckker positions itself as a valuable resource for both beginners and tech-savvy users alike. By addressing common challenges and planning for future enhancements, the platform is well-prepared for long-term growth and engagement.</a:t>
            </a:r>
          </a:p>
          <a:p>
            <a:pPr marL="0" indent="0">
              <a:buNone/>
            </a:pPr>
            <a:endParaRPr lang="en-US" altLang="en-US" sz="2000" dirty="0">
              <a:solidFill>
                <a:schemeClr val="accent6">
                  <a:lumMod val="75000"/>
                </a:schemeClr>
              </a:solidFill>
            </a:endParaRPr>
          </a:p>
          <a:p>
            <a:pPr marL="0" indent="0">
              <a:buNone/>
            </a:pPr>
            <a:r>
              <a:rPr lang="en-US" altLang="en-US" sz="2000" dirty="0">
                <a:solidFill>
                  <a:schemeClr val="accent6">
                    <a:lumMod val="75000"/>
                  </a:schemeClr>
                </a:solidFill>
              </a:rPr>
              <a:t>As technology continues to evolve, Tech Teckker will adapt and expand, striving to be at the forefront of digital exploration and conversation. The journey is just beginning — and the future looks bright, byte by byte.</a:t>
            </a:r>
          </a:p>
          <a:p>
            <a:pPr marL="0" indent="0">
              <a:buNone/>
            </a:pPr>
            <a:endParaRPr lang="en-US" altLang="en-US" sz="2000" dirty="0">
              <a:solidFill>
                <a:schemeClr val="accent6">
                  <a:lumMod val="75000"/>
                </a:schemeClr>
              </a:solidFill>
            </a:endParaRPr>
          </a:p>
          <a:p>
            <a:pPr marL="0" indent="0">
              <a:buNone/>
            </a:pPr>
            <a:endParaRPr lang="en-US" altLang="en-US" sz="2000" dirty="0">
              <a:solidFill>
                <a:schemeClr val="accent6">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novative-Thank-You-Wallpaper"/>
          <p:cNvPicPr>
            <a:picLocks noChangeAspect="1"/>
          </p:cNvPicPr>
          <p:nvPr/>
        </p:nvPicPr>
        <p:blipFill>
          <a:blip r:embed="rId2"/>
          <a:stretch>
            <a:fillRect/>
          </a:stretch>
        </p:blipFill>
        <p:spPr>
          <a:xfrm>
            <a:off x="0" y="129540"/>
            <a:ext cx="12192000" cy="6728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680" y="173990"/>
            <a:ext cx="5562600" cy="1000125"/>
          </a:xfrm>
        </p:spPr>
        <p:txBody>
          <a:bodyPr/>
          <a:lstStyle/>
          <a:p>
            <a:r>
              <a:rPr lang="en-IN" i="1" u="sng" dirty="0">
                <a:solidFill>
                  <a:schemeClr val="accent6">
                    <a:lumMod val="75000"/>
                  </a:schemeClr>
                </a:solidFill>
                <a:latin typeface="Algerian" panose="04020705040A02060702" charset="0"/>
                <a:cs typeface="Algerian" panose="04020705040A02060702" charset="0"/>
              </a:rPr>
              <a:t>O</a:t>
            </a:r>
            <a:r>
              <a:rPr lang="en-US" altLang="en-IN" i="1" u="sng" dirty="0">
                <a:solidFill>
                  <a:schemeClr val="accent6">
                    <a:lumMod val="75000"/>
                  </a:schemeClr>
                </a:solidFill>
                <a:latin typeface="Algerian" panose="04020705040A02060702" charset="0"/>
                <a:cs typeface="Algerian" panose="04020705040A02060702" charset="0"/>
              </a:rPr>
              <a:t>BJECT</a:t>
            </a:r>
            <a:r>
              <a:rPr lang="en-IN" i="1" u="sng" dirty="0">
                <a:solidFill>
                  <a:schemeClr val="accent6">
                    <a:lumMod val="75000"/>
                  </a:schemeClr>
                </a:solidFill>
                <a:latin typeface="Algerian" panose="04020705040A02060702" charset="0"/>
                <a:cs typeface="Algerian" panose="04020705040A02060702" charset="0"/>
              </a:rPr>
              <a:t> </a:t>
            </a:r>
            <a:r>
              <a:rPr lang="en-US" altLang="en-IN" i="1" u="sng" dirty="0">
                <a:solidFill>
                  <a:schemeClr val="accent6">
                    <a:lumMod val="75000"/>
                  </a:schemeClr>
                </a:solidFill>
                <a:latin typeface="Algerian" panose="04020705040A02060702" charset="0"/>
                <a:cs typeface="Algerian" panose="04020705040A02060702" charset="0"/>
              </a:rPr>
              <a:t>OF THE</a:t>
            </a:r>
            <a:r>
              <a:rPr lang="en-IN" i="1" u="sng" dirty="0">
                <a:solidFill>
                  <a:schemeClr val="accent6">
                    <a:lumMod val="75000"/>
                  </a:schemeClr>
                </a:solidFill>
                <a:latin typeface="Algerian" panose="04020705040A02060702" charset="0"/>
                <a:cs typeface="Algerian" panose="04020705040A02060702" charset="0"/>
              </a:rPr>
              <a:t> PROJECT</a:t>
            </a:r>
          </a:p>
        </p:txBody>
      </p:sp>
      <p:sp>
        <p:nvSpPr>
          <p:cNvPr id="3" name="Content Placeholder 2"/>
          <p:cNvSpPr>
            <a:spLocks noGrp="1"/>
          </p:cNvSpPr>
          <p:nvPr>
            <p:ph idx="1"/>
          </p:nvPr>
        </p:nvSpPr>
        <p:spPr>
          <a:xfrm>
            <a:off x="592455" y="1057275"/>
            <a:ext cx="10989945" cy="4911090"/>
          </a:xfrm>
        </p:spPr>
        <p:txBody>
          <a:bodyPr/>
          <a:lstStyle/>
          <a:p>
            <a:r>
              <a:rPr lang="en-US" altLang="en-US" sz="2000" dirty="0">
                <a:solidFill>
                  <a:schemeClr val="accent6">
                    <a:lumMod val="75000"/>
                  </a:schemeClr>
                </a:solidFill>
              </a:rPr>
              <a:t>The primary objective of Tech Teckker is to create a dynamic, informative, and user-friendly technology blog platform that serves as a one-stop destination for all things tech. The project aims to:</a:t>
            </a:r>
          </a:p>
          <a:p>
            <a:r>
              <a:rPr lang="en-US" altLang="en-US" sz="2000" b="1" u="sng" dirty="0">
                <a:solidFill>
                  <a:schemeClr val="accent6">
                    <a:lumMod val="75000"/>
                  </a:schemeClr>
                </a:solidFill>
              </a:rPr>
              <a:t>Educate and Inform</a:t>
            </a:r>
            <a:r>
              <a:rPr lang="en-US" altLang="en-US" sz="2000" dirty="0">
                <a:solidFill>
                  <a:schemeClr val="accent6">
                    <a:lumMod val="75000"/>
                  </a:schemeClr>
                </a:solidFill>
              </a:rPr>
              <a:t> – Provide up-to-date, accurate, and insightful content on the latest advancements in technology, including gadgets, software, hardware, AI, cybersecurity, and more.</a:t>
            </a:r>
          </a:p>
          <a:p>
            <a:r>
              <a:rPr lang="en-US" altLang="en-US" sz="2000" b="1" u="sng" dirty="0">
                <a:solidFill>
                  <a:schemeClr val="accent6">
                    <a:lumMod val="75000"/>
                  </a:schemeClr>
                </a:solidFill>
              </a:rPr>
              <a:t>Simplify Complex Tech</a:t>
            </a:r>
            <a:r>
              <a:rPr lang="en-US" altLang="en-US" sz="2000" dirty="0">
                <a:solidFill>
                  <a:schemeClr val="accent6">
                    <a:lumMod val="75000"/>
                  </a:schemeClr>
                </a:solidFill>
              </a:rPr>
              <a:t> – Break down technical topics into easy-to-understand articles and tutorials for a wide range of audiences — from beginners to advanced users.</a:t>
            </a:r>
          </a:p>
          <a:p>
            <a:r>
              <a:rPr lang="en-US" altLang="en-US" sz="2000" b="1" u="sng" dirty="0">
                <a:solidFill>
                  <a:schemeClr val="accent6">
                    <a:lumMod val="75000"/>
                  </a:schemeClr>
                </a:solidFill>
              </a:rPr>
              <a:t>Build a Tech-Savvy Community</a:t>
            </a:r>
            <a:r>
              <a:rPr lang="en-US" altLang="en-US" sz="2000" dirty="0">
                <a:solidFill>
                  <a:schemeClr val="accent6">
                    <a:lumMod val="75000"/>
                  </a:schemeClr>
                </a:solidFill>
              </a:rPr>
              <a:t> – Encourage discussion, sharing of knowledge, and collaboration among tech enthusiasts, professionals, and learners.</a:t>
            </a:r>
          </a:p>
          <a:p>
            <a:r>
              <a:rPr lang="en-US" altLang="en-US" sz="2000" b="1" u="sng" dirty="0">
                <a:solidFill>
                  <a:schemeClr val="accent6">
                    <a:lumMod val="75000"/>
                  </a:schemeClr>
                </a:solidFill>
              </a:rPr>
              <a:t>Stay Ahead of Trends</a:t>
            </a:r>
            <a:r>
              <a:rPr lang="en-US" altLang="en-US" sz="2000" dirty="0">
                <a:solidFill>
                  <a:schemeClr val="accent6">
                    <a:lumMod val="75000"/>
                  </a:schemeClr>
                </a:solidFill>
              </a:rPr>
              <a:t> – Deliver early insights and analysis on emerging technologies, helping readers understand the potential impact on industries and daily life.</a:t>
            </a:r>
          </a:p>
          <a:p>
            <a:r>
              <a:rPr lang="en-US" altLang="en-US" sz="2000" b="1" u="sng" dirty="0">
                <a:solidFill>
                  <a:schemeClr val="accent6">
                    <a:lumMod val="75000"/>
                  </a:schemeClr>
                </a:solidFill>
              </a:rPr>
              <a:t>Empower Decision-Making</a:t>
            </a:r>
            <a:r>
              <a:rPr lang="en-US" altLang="en-US" sz="2000" dirty="0">
                <a:solidFill>
                  <a:schemeClr val="accent6">
                    <a:lumMod val="75000"/>
                  </a:schemeClr>
                </a:solidFill>
              </a:rPr>
              <a:t> – Offer honest reviews, comparisons, and buying guides to help readers make informed tech-related decisions.</a:t>
            </a:r>
          </a:p>
          <a:p>
            <a:r>
              <a:rPr lang="en-US" altLang="en-US" sz="2000" b="1" u="sng" dirty="0">
                <a:solidFill>
                  <a:schemeClr val="accent6">
                    <a:lumMod val="75000"/>
                  </a:schemeClr>
                </a:solidFill>
              </a:rPr>
              <a:t>Encourage Innovation and Curiosity</a:t>
            </a:r>
            <a:r>
              <a:rPr lang="en-US" altLang="en-US" sz="2000" dirty="0">
                <a:solidFill>
                  <a:schemeClr val="accent6">
                    <a:lumMod val="75000"/>
                  </a:schemeClr>
                </a:solidFill>
              </a:rPr>
              <a:t> – Inspire readers to explore, experiment, and engage with the rapidly evolving digital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901" y="22860"/>
            <a:ext cx="7254073" cy="1325563"/>
          </a:xfrm>
        </p:spPr>
        <p:txBody>
          <a:bodyPr/>
          <a:lstStyle/>
          <a:p>
            <a:r>
              <a:rPr lang="en-US" altLang="en-IN" dirty="0">
                <a:solidFill>
                  <a:schemeClr val="accent6">
                    <a:lumMod val="75000"/>
                  </a:schemeClr>
                </a:solidFill>
              </a:rPr>
              <a:t>             </a:t>
            </a:r>
            <a:r>
              <a:rPr lang="en-IN" i="1" u="sng" dirty="0">
                <a:solidFill>
                  <a:schemeClr val="accent6">
                    <a:lumMod val="75000"/>
                  </a:schemeClr>
                </a:solidFill>
                <a:latin typeface="Algerian" panose="04020705040A02060702" charset="0"/>
                <a:cs typeface="Algerian" panose="04020705040A02060702" charset="0"/>
              </a:rPr>
              <a:t>Key features</a:t>
            </a:r>
          </a:p>
        </p:txBody>
      </p:sp>
      <p:sp>
        <p:nvSpPr>
          <p:cNvPr id="3" name="Content Placeholder 2"/>
          <p:cNvSpPr>
            <a:spLocks noGrp="1"/>
          </p:cNvSpPr>
          <p:nvPr>
            <p:ph idx="1"/>
          </p:nvPr>
        </p:nvSpPr>
        <p:spPr>
          <a:xfrm>
            <a:off x="416560" y="1348740"/>
            <a:ext cx="10515600" cy="4694555"/>
          </a:xfrm>
        </p:spPr>
        <p:txBody>
          <a:bodyPr>
            <a:noAutofit/>
          </a:bodyPr>
          <a:lstStyle/>
          <a:p>
            <a:pPr marL="0" indent="0">
              <a:buNone/>
            </a:pPr>
            <a:r>
              <a:rPr lang="en-US" altLang="en-US" sz="1800" dirty="0">
                <a:solidFill>
                  <a:schemeClr val="accent6"/>
                </a:solidFill>
              </a:rPr>
              <a:t>1. Clean &amp; Responsive Design</a:t>
            </a:r>
          </a:p>
          <a:p>
            <a:r>
              <a:rPr lang="en-US" altLang="en-US" sz="1800" dirty="0">
                <a:solidFill>
                  <a:schemeClr val="accent6"/>
                </a:solidFill>
              </a:rPr>
              <a:t>A modern, mobile-friendly layout that ensures smooth user experience across all devices — desktops, tablets, and smartphones.</a:t>
            </a:r>
          </a:p>
          <a:p>
            <a:pPr marL="0" indent="0">
              <a:buNone/>
            </a:pPr>
            <a:r>
              <a:rPr lang="en-US" altLang="en-US" sz="1800" dirty="0">
                <a:solidFill>
                  <a:schemeClr val="accent6"/>
                </a:solidFill>
              </a:rPr>
              <a:t>2. Categorized Tech Content</a:t>
            </a:r>
          </a:p>
          <a:p>
            <a:r>
              <a:rPr lang="en-US" altLang="en-US" sz="1800" dirty="0">
                <a:solidFill>
                  <a:schemeClr val="accent6"/>
                </a:solidFill>
              </a:rPr>
              <a:t>Content is neatly organized into categories such as:</a:t>
            </a:r>
          </a:p>
          <a:p>
            <a:r>
              <a:rPr lang="en-US" altLang="en-US" sz="1800" dirty="0">
                <a:solidFill>
                  <a:schemeClr val="accent6"/>
                </a:solidFill>
              </a:rPr>
              <a:t>Gadgets &amp; Reviews</a:t>
            </a:r>
          </a:p>
          <a:p>
            <a:r>
              <a:rPr lang="en-US" altLang="en-US" sz="1800" dirty="0">
                <a:solidFill>
                  <a:schemeClr val="accent6"/>
                </a:solidFill>
              </a:rPr>
              <a:t>Software &amp; Apps</a:t>
            </a:r>
          </a:p>
          <a:p>
            <a:r>
              <a:rPr lang="en-US" altLang="en-US" sz="1800" dirty="0">
                <a:solidFill>
                  <a:schemeClr val="accent6"/>
                </a:solidFill>
              </a:rPr>
              <a:t>AI &amp; Machine Learning</a:t>
            </a:r>
          </a:p>
          <a:p>
            <a:r>
              <a:rPr lang="en-US" altLang="en-US" sz="1800" dirty="0">
                <a:solidFill>
                  <a:schemeClr val="accent6"/>
                </a:solidFill>
              </a:rPr>
              <a:t>Cybersecurity</a:t>
            </a:r>
          </a:p>
          <a:p>
            <a:r>
              <a:rPr lang="en-US" altLang="en-US" sz="1800" dirty="0">
                <a:solidFill>
                  <a:schemeClr val="accent6"/>
                </a:solidFill>
              </a:rPr>
              <a:t>Tech News &amp; Trends</a:t>
            </a:r>
          </a:p>
          <a:p>
            <a:r>
              <a:rPr lang="en-US" altLang="en-US" sz="1800" dirty="0">
                <a:solidFill>
                  <a:schemeClr val="accent6"/>
                </a:solidFill>
              </a:rPr>
              <a:t>Tutorials &amp; How-Tos</a:t>
            </a:r>
          </a:p>
          <a:p>
            <a:pPr marL="0" indent="0">
              <a:buNone/>
            </a:pPr>
            <a:r>
              <a:rPr lang="en-US" altLang="en-US" sz="1800" dirty="0">
                <a:solidFill>
                  <a:schemeClr val="accent6"/>
                </a:solidFill>
              </a:rPr>
              <a:t>3. Search &amp; Filter Options</a:t>
            </a:r>
          </a:p>
          <a:p>
            <a:r>
              <a:rPr lang="en-US" altLang="en-US" sz="1800" dirty="0">
                <a:solidFill>
                  <a:schemeClr val="accent6"/>
                </a:solidFill>
              </a:rPr>
              <a:t>Advanced search functionality and tag-based filtering make it easy for users to find exactly what they're looking for.</a:t>
            </a:r>
          </a:p>
          <a:p>
            <a:pPr marL="0" indent="0">
              <a:buNone/>
            </a:pPr>
            <a:endParaRPr lang="en-US" altLang="en-US" sz="1800"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12775"/>
            <a:ext cx="10972800" cy="4953000"/>
          </a:xfrm>
        </p:spPr>
        <p:txBody>
          <a:bodyPr/>
          <a:lstStyle/>
          <a:p>
            <a:pPr marL="0" indent="0">
              <a:buNone/>
            </a:pPr>
            <a:r>
              <a:rPr lang="en-US" altLang="en-US" sz="1800" dirty="0">
                <a:solidFill>
                  <a:schemeClr val="accent6"/>
                </a:solidFill>
                <a:sym typeface="+mn-ea"/>
              </a:rPr>
              <a:t>4. Weekly Tech Roundups </a:t>
            </a:r>
            <a:endParaRPr lang="en-US" altLang="en-US" sz="1800" dirty="0">
              <a:solidFill>
                <a:schemeClr val="accent6"/>
              </a:solidFill>
            </a:endParaRPr>
          </a:p>
          <a:p>
            <a:r>
              <a:rPr lang="en-US" altLang="en-US" sz="1800" dirty="0">
                <a:solidFill>
                  <a:schemeClr val="accent6"/>
                </a:solidFill>
                <a:sym typeface="+mn-ea"/>
              </a:rPr>
              <a:t>A curated weekly digest highlighting the most important tech news, product launches, and industry updates.</a:t>
            </a:r>
            <a:endParaRPr lang="en-US" altLang="en-US" sz="1800" dirty="0">
              <a:solidFill>
                <a:schemeClr val="accent6"/>
              </a:solidFill>
            </a:endParaRPr>
          </a:p>
          <a:p>
            <a:pPr marL="0" indent="0">
              <a:buNone/>
            </a:pPr>
            <a:r>
              <a:rPr lang="en-US" altLang="en-US" sz="1800" dirty="0">
                <a:solidFill>
                  <a:schemeClr val="accent6"/>
                </a:solidFill>
                <a:sym typeface="+mn-ea"/>
              </a:rPr>
              <a:t>5. Comment &amp; Community Engagement</a:t>
            </a:r>
            <a:endParaRPr lang="en-US" altLang="en-US" sz="1800" dirty="0">
              <a:solidFill>
                <a:schemeClr val="accent6"/>
              </a:solidFill>
            </a:endParaRPr>
          </a:p>
          <a:p>
            <a:r>
              <a:rPr lang="en-US" altLang="en-US" sz="1800" dirty="0">
                <a:solidFill>
                  <a:schemeClr val="accent6"/>
                </a:solidFill>
                <a:sym typeface="+mn-ea"/>
              </a:rPr>
              <a:t>Users can share their thoughts, ask questions, and discuss topics through an intuitive comment section and community forums.</a:t>
            </a:r>
            <a:endParaRPr lang="en-US" altLang="en-US" sz="1800" dirty="0">
              <a:solidFill>
                <a:schemeClr val="accent6"/>
              </a:solidFill>
            </a:endParaRPr>
          </a:p>
          <a:p>
            <a:pPr marL="0" indent="0">
              <a:buNone/>
            </a:pPr>
            <a:r>
              <a:rPr lang="en-US" altLang="en-US" sz="1800" dirty="0">
                <a:solidFill>
                  <a:schemeClr val="accent6"/>
                </a:solidFill>
                <a:sym typeface="+mn-ea"/>
              </a:rPr>
              <a:t>6. Admin Dashboard (for blog owners)  </a:t>
            </a:r>
            <a:endParaRPr lang="en-US" altLang="en-US" sz="1800" dirty="0">
              <a:solidFill>
                <a:schemeClr val="accent6"/>
              </a:solidFill>
            </a:endParaRPr>
          </a:p>
          <a:p>
            <a:r>
              <a:rPr lang="en-US" altLang="en-US" sz="1800" dirty="0">
                <a:solidFill>
                  <a:schemeClr val="accent6"/>
                </a:solidFill>
                <a:sym typeface="+mn-ea"/>
              </a:rPr>
              <a:t>Backend panel to manage posts, categories, user comments, SEO settings, and performance analytics.</a:t>
            </a:r>
            <a:endParaRPr lang="en-US" altLang="en-US" sz="1800" dirty="0">
              <a:solidFill>
                <a:schemeClr val="accent6"/>
              </a:solidFill>
            </a:endParaRPr>
          </a:p>
          <a:p>
            <a:pPr marL="0" indent="0">
              <a:buNone/>
            </a:pPr>
            <a:r>
              <a:rPr lang="en-US" altLang="en-US" sz="1800" dirty="0">
                <a:solidFill>
                  <a:schemeClr val="accent6"/>
                </a:solidFill>
                <a:sym typeface="+mn-ea"/>
              </a:rPr>
              <a:t>7. SEO &amp; Performance Optimized</a:t>
            </a:r>
            <a:endParaRPr lang="en-US" altLang="en-US" sz="1800" dirty="0">
              <a:solidFill>
                <a:schemeClr val="accent6"/>
              </a:solidFill>
            </a:endParaRPr>
          </a:p>
          <a:p>
            <a:r>
              <a:rPr lang="en-US" altLang="en-US" sz="1800" dirty="0">
                <a:solidFill>
                  <a:schemeClr val="accent6"/>
                </a:solidFill>
                <a:sym typeface="+mn-ea"/>
              </a:rPr>
              <a:t>Built with best practices for fast loading times, search engine visibility, and smooth navigation.</a:t>
            </a:r>
            <a:endParaRPr lang="en-US" altLang="en-US" sz="1800" dirty="0">
              <a:solidFill>
                <a:schemeClr val="accent6"/>
              </a:solidFill>
            </a:endParaRPr>
          </a:p>
          <a:p>
            <a:pPr marL="0" indent="0">
              <a:buNone/>
            </a:pPr>
            <a:r>
              <a:rPr lang="en-US" altLang="en-US" sz="1800" dirty="0">
                <a:solidFill>
                  <a:schemeClr val="accent6"/>
                </a:solidFill>
                <a:sym typeface="+mn-ea"/>
              </a:rPr>
              <a:t>8. Newsletter Subscription</a:t>
            </a:r>
            <a:endParaRPr lang="en-US" altLang="en-US" sz="1800" dirty="0">
              <a:solidFill>
                <a:schemeClr val="accent6"/>
              </a:solidFill>
            </a:endParaRPr>
          </a:p>
          <a:p>
            <a:r>
              <a:rPr lang="en-US" altLang="en-US" sz="1800" dirty="0">
                <a:solidFill>
                  <a:schemeClr val="accent6"/>
                </a:solidFill>
                <a:sym typeface="+mn-ea"/>
              </a:rPr>
              <a:t>Email capture and newsletter system for sending updates, exclusive content, and community announcements.</a:t>
            </a:r>
            <a:endParaRPr lang="en-US" altLang="en-US" sz="1800" dirty="0">
              <a:solidFill>
                <a:schemeClr val="accent6"/>
              </a:solidFill>
            </a:endParaRPr>
          </a:p>
          <a:p>
            <a:endParaRPr 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785" y="93980"/>
            <a:ext cx="5835650" cy="1325880"/>
          </a:xfrm>
        </p:spPr>
        <p:txBody>
          <a:bodyPr/>
          <a:lstStyle/>
          <a:p>
            <a:r>
              <a:rPr lang="en-IN" i="1" dirty="0">
                <a:solidFill>
                  <a:schemeClr val="accent6"/>
                </a:solidFill>
                <a:latin typeface="Algerian" panose="04020705040A02060702" charset="0"/>
                <a:cs typeface="Algerian" panose="04020705040A02060702" charset="0"/>
              </a:rPr>
              <a:t>SYSTEM REQUIREMENTS</a:t>
            </a:r>
          </a:p>
        </p:txBody>
      </p:sp>
      <p:sp>
        <p:nvSpPr>
          <p:cNvPr id="3" name="Content Placeholder 2"/>
          <p:cNvSpPr>
            <a:spLocks noGrp="1"/>
          </p:cNvSpPr>
          <p:nvPr>
            <p:ph idx="1"/>
          </p:nvPr>
        </p:nvSpPr>
        <p:spPr>
          <a:xfrm>
            <a:off x="355879" y="1541462"/>
            <a:ext cx="10515600" cy="4351338"/>
          </a:xfrm>
        </p:spPr>
        <p:txBody>
          <a:bodyPr/>
          <a:lstStyle/>
          <a:p>
            <a:pPr marL="0" indent="0">
              <a:buNone/>
            </a:pPr>
            <a:r>
              <a:rPr lang="en-IN" sz="2800" b="1" u="sng" dirty="0">
                <a:solidFill>
                  <a:schemeClr val="accent6">
                    <a:lumMod val="75000"/>
                  </a:schemeClr>
                </a:solidFill>
                <a:latin typeface="Aptos" panose="020B0004020202020204" pitchFamily="34" charset="0"/>
                <a:cs typeface="Arial" panose="020B0604020202020204" pitchFamily="34" charset="0"/>
              </a:rPr>
              <a:t>Hardware Requirements </a:t>
            </a:r>
            <a:endParaRPr lang="en-IN" sz="2800" b="1" dirty="0">
              <a:solidFill>
                <a:schemeClr val="accent6">
                  <a:lumMod val="75000"/>
                </a:schemeClr>
              </a:solidFill>
              <a:latin typeface="Aptos" panose="020B0004020202020204" pitchFamily="34" charset="0"/>
              <a:cs typeface="Arial" panose="020B0604020202020204" pitchFamily="34" charset="0"/>
            </a:endParaRPr>
          </a:p>
          <a:p>
            <a:endParaRPr lang="en-IN" dirty="0">
              <a:solidFill>
                <a:schemeClr val="accent6">
                  <a:lumMod val="75000"/>
                </a:schemeClr>
              </a:solidFill>
              <a:latin typeface="Arial" panose="020B0604020202020204" pitchFamily="34" charset="0"/>
              <a:cs typeface="Arial" panose="020B0604020202020204" pitchFamily="34" charset="0"/>
            </a:endParaRPr>
          </a:p>
          <a:p>
            <a:r>
              <a:rPr lang="en-IN" sz="2800" b="1" u="sng" dirty="0">
                <a:solidFill>
                  <a:schemeClr val="accent6">
                    <a:lumMod val="75000"/>
                  </a:schemeClr>
                </a:solidFill>
                <a:latin typeface="Aptos" panose="020B0004020202020204" pitchFamily="34" charset="0"/>
                <a:cs typeface="Arial" panose="020B0604020202020204" pitchFamily="34" charset="0"/>
              </a:rPr>
              <a:t>Display</a:t>
            </a:r>
            <a:r>
              <a:rPr lang="en-IN" sz="2800" dirty="0">
                <a:solidFill>
                  <a:schemeClr val="accent6">
                    <a:lumMod val="75000"/>
                  </a:schemeClr>
                </a:solidFill>
                <a:latin typeface="Aptos" panose="020B0004020202020204" pitchFamily="34" charset="0"/>
                <a:cs typeface="Arial" panose="020B0604020202020204" pitchFamily="34" charset="0"/>
              </a:rPr>
              <a:t>: 1920x1080 resolution Monitor. </a:t>
            </a:r>
          </a:p>
          <a:p>
            <a:r>
              <a:rPr lang="en-IN" sz="2800" b="1" u="sng" dirty="0">
                <a:solidFill>
                  <a:schemeClr val="accent6">
                    <a:lumMod val="75000"/>
                  </a:schemeClr>
                </a:solidFill>
                <a:latin typeface="Aptos" panose="020B0004020202020204" pitchFamily="34" charset="0"/>
                <a:cs typeface="Arial" panose="020B0604020202020204" pitchFamily="34" charset="0"/>
              </a:rPr>
              <a:t>Processor</a:t>
            </a:r>
            <a:r>
              <a:rPr lang="en-IN" sz="2800" dirty="0">
                <a:solidFill>
                  <a:schemeClr val="accent6">
                    <a:lumMod val="75000"/>
                  </a:schemeClr>
                </a:solidFill>
                <a:latin typeface="Aptos" panose="020B0004020202020204" pitchFamily="34" charset="0"/>
                <a:cs typeface="Arial" panose="020B0604020202020204" pitchFamily="34" charset="0"/>
              </a:rPr>
              <a:t>: Intel Core i5 or higher. </a:t>
            </a:r>
          </a:p>
          <a:p>
            <a:r>
              <a:rPr lang="en-IN" sz="2800" b="1" u="sng" dirty="0">
                <a:solidFill>
                  <a:schemeClr val="accent6">
                    <a:lumMod val="75000"/>
                  </a:schemeClr>
                </a:solidFill>
                <a:latin typeface="Aptos" panose="020B0004020202020204" pitchFamily="34" charset="0"/>
                <a:cs typeface="Arial" panose="020B0604020202020204" pitchFamily="34" charset="0"/>
              </a:rPr>
              <a:t>Network</a:t>
            </a:r>
            <a:r>
              <a:rPr lang="en-IN" sz="2800" dirty="0">
                <a:solidFill>
                  <a:schemeClr val="accent6">
                    <a:lumMod val="75000"/>
                  </a:schemeClr>
                </a:solidFill>
                <a:latin typeface="Aptos" panose="020B0004020202020204" pitchFamily="34" charset="0"/>
                <a:cs typeface="Arial" panose="020B0604020202020204" pitchFamily="34" charset="0"/>
              </a:rPr>
              <a:t>: Internet connectivity or Wi-Fi. </a:t>
            </a:r>
          </a:p>
          <a:p>
            <a:r>
              <a:rPr lang="en-IN" sz="2800" b="1" u="sng" dirty="0">
                <a:solidFill>
                  <a:schemeClr val="accent6">
                    <a:lumMod val="75000"/>
                  </a:schemeClr>
                </a:solidFill>
                <a:latin typeface="Aptos" panose="020B0004020202020204" pitchFamily="34" charset="0"/>
                <a:cs typeface="Arial" panose="020B0604020202020204" pitchFamily="34" charset="0"/>
              </a:rPr>
              <a:t>Storage</a:t>
            </a:r>
            <a:r>
              <a:rPr lang="en-IN" sz="2800" dirty="0">
                <a:solidFill>
                  <a:schemeClr val="accent6">
                    <a:lumMod val="75000"/>
                  </a:schemeClr>
                </a:solidFill>
                <a:latin typeface="Aptos" panose="020B0004020202020204" pitchFamily="34" charset="0"/>
                <a:cs typeface="Arial" panose="020B0604020202020204" pitchFamily="34" charset="0"/>
              </a:rPr>
              <a:t>: At least 256GB SSD. </a:t>
            </a:r>
          </a:p>
          <a:p>
            <a:r>
              <a:rPr lang="en-IN" sz="2800" b="1" u="sng" dirty="0">
                <a:solidFill>
                  <a:schemeClr val="accent6">
                    <a:lumMod val="75000"/>
                  </a:schemeClr>
                </a:solidFill>
                <a:latin typeface="Aptos" panose="020B0004020202020204" pitchFamily="34" charset="0"/>
                <a:cs typeface="Arial" panose="020B0604020202020204" pitchFamily="34" charset="0"/>
              </a:rPr>
              <a:t>RAM</a:t>
            </a:r>
            <a:r>
              <a:rPr lang="en-IN" sz="2800" dirty="0">
                <a:solidFill>
                  <a:schemeClr val="accent6">
                    <a:lumMod val="75000"/>
                  </a:schemeClr>
                </a:solidFill>
                <a:latin typeface="Aptos" panose="020B0004020202020204" pitchFamily="34" charset="0"/>
                <a:cs typeface="Arial" panose="020B0604020202020204" pitchFamily="34" charset="0"/>
              </a:rPr>
              <a:t>: 8GB or higher. </a:t>
            </a:r>
          </a:p>
          <a:p>
            <a:endParaRPr lang="en-IN" dirty="0">
              <a:solidFill>
                <a:schemeClr val="accent6">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14" y="303747"/>
            <a:ext cx="6380704" cy="1325563"/>
          </a:xfrm>
        </p:spPr>
        <p:txBody>
          <a:bodyPr/>
          <a:lstStyle/>
          <a:p>
            <a:r>
              <a:rPr lang="en-IN" b="1" u="sng" dirty="0">
                <a:solidFill>
                  <a:schemeClr val="accent6">
                    <a:lumMod val="75000"/>
                  </a:schemeClr>
                </a:solidFill>
                <a:latin typeface="Aptos" panose="020B0004020202020204" pitchFamily="34" charset="0"/>
                <a:cs typeface="Arial" panose="020B0604020202020204" pitchFamily="34" charset="0"/>
              </a:rPr>
              <a:t> </a:t>
            </a:r>
            <a:br>
              <a:rPr lang="en-IN" dirty="0">
                <a:solidFill>
                  <a:schemeClr val="accent6">
                    <a:lumMod val="75000"/>
                  </a:schemeClr>
                </a:solidFill>
                <a:latin typeface="Aptos" panose="020B0004020202020204" pitchFamily="34" charset="0"/>
                <a:cs typeface="Arial" panose="020B0604020202020204" pitchFamily="34" charset="0"/>
              </a:rPr>
            </a:br>
            <a:endParaRPr lang="en-IN" dirty="0">
              <a:solidFill>
                <a:schemeClr val="accent6">
                  <a:lumMod val="75000"/>
                </a:schemeClr>
              </a:solidFill>
            </a:endParaRPr>
          </a:p>
        </p:txBody>
      </p:sp>
      <p:sp>
        <p:nvSpPr>
          <p:cNvPr id="3" name="Content Placeholder 2"/>
          <p:cNvSpPr>
            <a:spLocks noGrp="1"/>
          </p:cNvSpPr>
          <p:nvPr>
            <p:ph idx="1"/>
          </p:nvPr>
        </p:nvSpPr>
        <p:spPr/>
        <p:txBody>
          <a:bodyPr/>
          <a:lstStyle/>
          <a:p>
            <a:pPr marL="0" indent="0">
              <a:buNone/>
            </a:pPr>
            <a:endParaRPr lang="en-IN" dirty="0">
              <a:solidFill>
                <a:schemeClr val="accent6">
                  <a:lumMod val="75000"/>
                </a:schemeClr>
              </a:solidFill>
              <a:latin typeface="Aptos" panose="020B0004020202020204" pitchFamily="34" charset="0"/>
              <a:cs typeface="Arial" panose="020B0604020202020204" pitchFamily="34" charset="0"/>
            </a:endParaRPr>
          </a:p>
          <a:p>
            <a:pPr lvl="0"/>
            <a:endParaRPr lang="en-IN" sz="2800" dirty="0">
              <a:solidFill>
                <a:schemeClr val="accent6">
                  <a:lumMod val="75000"/>
                </a:schemeClr>
              </a:solidFill>
              <a:latin typeface="Arial" panose="020B0604020202020204" pitchFamily="34" charset="0"/>
              <a:cs typeface="Arial" panose="020B0604020202020204" pitchFamily="34" charset="0"/>
            </a:endParaRPr>
          </a:p>
          <a:p>
            <a:pPr lvl="0"/>
            <a:r>
              <a:rPr lang="en-IN" sz="2800" dirty="0">
                <a:solidFill>
                  <a:schemeClr val="accent6">
                    <a:lumMod val="75000"/>
                  </a:schemeClr>
                </a:solidFill>
                <a:latin typeface="Arial" panose="020B0604020202020204" pitchFamily="34" charset="0"/>
                <a:cs typeface="Arial" panose="020B0604020202020204" pitchFamily="34" charset="0"/>
              </a:rPr>
              <a:t>Visual Studio Code. </a:t>
            </a:r>
          </a:p>
          <a:p>
            <a:pPr lvl="0"/>
            <a:r>
              <a:rPr lang="en-IN" sz="2800" dirty="0">
                <a:solidFill>
                  <a:schemeClr val="accent6">
                    <a:lumMod val="75000"/>
                  </a:schemeClr>
                </a:solidFill>
                <a:latin typeface="Arial" panose="020B0604020202020204" pitchFamily="34" charset="0"/>
                <a:cs typeface="Arial" panose="020B0604020202020204" pitchFamily="34" charset="0"/>
              </a:rPr>
              <a:t>Git</a:t>
            </a:r>
          </a:p>
          <a:p>
            <a:pPr lvl="0"/>
            <a:r>
              <a:rPr lang="en-IN" sz="2800" dirty="0">
                <a:solidFill>
                  <a:schemeClr val="accent6">
                    <a:lumMod val="75000"/>
                  </a:schemeClr>
                </a:solidFill>
                <a:latin typeface="Arial" panose="020B0604020202020204" pitchFamily="34" charset="0"/>
                <a:cs typeface="Arial" panose="020B0604020202020204" pitchFamily="34" charset="0"/>
              </a:rPr>
              <a:t>My SQL</a:t>
            </a:r>
          </a:p>
          <a:p>
            <a:pPr lvl="0"/>
            <a:r>
              <a:rPr lang="en-IN" sz="2800" dirty="0">
                <a:solidFill>
                  <a:schemeClr val="accent6">
                    <a:lumMod val="75000"/>
                  </a:schemeClr>
                </a:solidFill>
                <a:latin typeface="Arial" panose="020B0604020202020204" pitchFamily="34" charset="0"/>
                <a:cs typeface="Arial" panose="020B0604020202020204" pitchFamily="34" charset="0"/>
              </a:rPr>
              <a:t>XAMPP</a:t>
            </a:r>
          </a:p>
          <a:p>
            <a:endParaRPr lang="en-IN" sz="2800" dirty="0">
              <a:solidFill>
                <a:schemeClr val="accent6">
                  <a:lumMod val="75000"/>
                </a:schemeClr>
              </a:solidFill>
              <a:latin typeface="Arial" panose="020B0604020202020204" pitchFamily="34" charset="0"/>
              <a:cs typeface="Arial" panose="020B0604020202020204" pitchFamily="34" charset="0"/>
            </a:endParaRPr>
          </a:p>
          <a:p>
            <a:endParaRPr lang="en-IN" dirty="0">
              <a:solidFill>
                <a:schemeClr val="accent6">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9867900" cy="582930"/>
          </a:xfrm>
        </p:spPr>
        <p:txBody>
          <a:bodyPr/>
          <a:lstStyle/>
          <a:p>
            <a:r>
              <a:rPr lang="en-US" altLang="en-IN" sz="4400" dirty="0">
                <a:solidFill>
                  <a:schemeClr val="accent6">
                    <a:lumMod val="75000"/>
                  </a:schemeClr>
                </a:solidFill>
                <a:latin typeface="Algerian" panose="04020705040A02060702" charset="0"/>
                <a:cs typeface="Algerian" panose="04020705040A02060702" charset="0"/>
              </a:rPr>
              <a:t>                </a:t>
            </a:r>
            <a:r>
              <a:rPr lang="en-IN" sz="4400" i="1" u="sng" dirty="0">
                <a:solidFill>
                  <a:schemeClr val="accent6">
                    <a:lumMod val="75000"/>
                  </a:schemeClr>
                </a:solidFill>
                <a:latin typeface="Algerian" panose="04020705040A02060702" charset="0"/>
                <a:cs typeface="Algerian" panose="04020705040A02060702" charset="0"/>
              </a:rPr>
              <a:t>TOOLS AND TECHNOLOGY</a:t>
            </a:r>
          </a:p>
        </p:txBody>
      </p:sp>
      <p:sp>
        <p:nvSpPr>
          <p:cNvPr id="3" name="Content Placeholder 2"/>
          <p:cNvSpPr>
            <a:spLocks noGrp="1"/>
          </p:cNvSpPr>
          <p:nvPr>
            <p:ph idx="1"/>
          </p:nvPr>
        </p:nvSpPr>
        <p:spPr/>
        <p:txBody>
          <a:bodyPr>
            <a:noAutofit/>
          </a:bodyPr>
          <a:lstStyle/>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Graphical User Interface will be the preferred front-end interface to information display, since easy to use even for inexperienced users, it is attractive, provide shortcuts, and allows room for multitasking. </a:t>
            </a:r>
          </a:p>
          <a:p>
            <a:r>
              <a:rPr lang="en-IN" sz="2000" b="1" i="1" u="sng" dirty="0">
                <a:solidFill>
                  <a:schemeClr val="accent6">
                    <a:lumMod val="75000"/>
                  </a:schemeClr>
                </a:solidFill>
                <a:latin typeface="Arial" panose="020B0604020202020204" pitchFamily="34" charset="0"/>
                <a:cs typeface="Arial" panose="020B0604020202020204" pitchFamily="34" charset="0"/>
              </a:rPr>
              <a:t>HTML</a:t>
            </a:r>
            <a:r>
              <a:rPr lang="en-IN" sz="2000" i="1" u="sng" dirty="0">
                <a:solidFill>
                  <a:schemeClr val="accent6">
                    <a:lumMod val="75000"/>
                  </a:schemeClr>
                </a:solidFill>
                <a:latin typeface="Arial" panose="020B0604020202020204" pitchFamily="34" charset="0"/>
                <a:cs typeface="Arial" panose="020B0604020202020204" pitchFamily="34" charset="0"/>
              </a:rPr>
              <a:t> </a:t>
            </a:r>
            <a:endParaRPr lang="en-IN" sz="2000"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Hyper Text Mark-up Language is used for developing front-end Graphical user interface. It is standard language used for web pages. </a:t>
            </a:r>
          </a:p>
          <a:p>
            <a:endParaRPr lang="en-IN" sz="2000" b="1" i="1" u="sng" dirty="0">
              <a:solidFill>
                <a:schemeClr val="accent6">
                  <a:lumMod val="75000"/>
                </a:schemeClr>
              </a:solidFill>
              <a:latin typeface="Arial" panose="020B0604020202020204" pitchFamily="34" charset="0"/>
              <a:cs typeface="Arial" panose="020B0604020202020204" pitchFamily="34" charset="0"/>
            </a:endParaRPr>
          </a:p>
          <a:p>
            <a:r>
              <a:rPr lang="en-IN" sz="2000" b="1" i="1" u="sng" dirty="0">
                <a:solidFill>
                  <a:schemeClr val="accent6">
                    <a:lumMod val="75000"/>
                  </a:schemeClr>
                </a:solidFill>
                <a:latin typeface="Arial" panose="020B0604020202020204" pitchFamily="34" charset="0"/>
                <a:cs typeface="Arial" panose="020B0604020202020204" pitchFamily="34" charset="0"/>
              </a:rPr>
              <a:t>CSS </a:t>
            </a:r>
            <a:endParaRPr lang="en-IN" sz="20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Cascading style sheets are a style sheet language used to show a document or content written in mark-up language. </a:t>
            </a:r>
          </a:p>
          <a:p>
            <a:endParaRPr lang="en-IN" sz="2000" b="1" i="1" u="sng" dirty="0">
              <a:solidFill>
                <a:schemeClr val="accent6">
                  <a:lumMod val="75000"/>
                </a:schemeClr>
              </a:solidFill>
              <a:latin typeface="Arial" panose="020B0604020202020204" pitchFamily="34" charset="0"/>
              <a:cs typeface="Arial" panose="020B0604020202020204" pitchFamily="34" charset="0"/>
            </a:endParaRPr>
          </a:p>
          <a:p>
            <a:r>
              <a:rPr lang="en-IN" sz="2000" b="1" i="1" u="sng" dirty="0">
                <a:solidFill>
                  <a:schemeClr val="accent6">
                    <a:lumMod val="75000"/>
                  </a:schemeClr>
                </a:solidFill>
                <a:latin typeface="Arial" panose="020B0604020202020204" pitchFamily="34" charset="0"/>
                <a:cs typeface="Arial" panose="020B0604020202020204" pitchFamily="34" charset="0"/>
              </a:rPr>
              <a:t>SPRING BOOT</a:t>
            </a:r>
            <a:endParaRPr lang="en-IN" sz="2000" b="1" dirty="0">
              <a:solidFill>
                <a:schemeClr val="accent6">
                  <a:lumMod val="75000"/>
                </a:schemeClr>
              </a:solidFill>
              <a:latin typeface="Arial" panose="020B0604020202020204" pitchFamily="34" charset="0"/>
              <a:cs typeface="Arial" panose="020B0604020202020204" pitchFamily="34" charset="0"/>
            </a:endParaRPr>
          </a:p>
          <a:p>
            <a:pPr marL="0" indent="0">
              <a:buNone/>
            </a:pPr>
            <a:r>
              <a:rPr lang="en-IN" sz="2000" dirty="0">
                <a:solidFill>
                  <a:schemeClr val="accent6">
                    <a:lumMod val="75000"/>
                  </a:schemeClr>
                </a:solidFill>
                <a:latin typeface="Aptos" panose="020B0004020202020204" pitchFamily="34" charset="0"/>
                <a:cs typeface="Arial" panose="020B0604020202020204" pitchFamily="34" charset="0"/>
              </a:rPr>
              <a:t>Spring Boot is a Java framework that makes it easier to create and run Java applications. It simplifies the configuration and setup process, allowing developers to focus more on writing code for their applications.</a:t>
            </a:r>
          </a:p>
          <a:p>
            <a:endParaRPr lang="en-IN" sz="2000" dirty="0">
              <a:solidFill>
                <a:schemeClr val="accent6">
                  <a:lumMod val="75000"/>
                </a:schemeClr>
              </a:solidFill>
            </a:endParaRPr>
          </a:p>
          <a:p>
            <a:endParaRPr lang="en-IN" sz="1100" dirty="0">
              <a:solidFill>
                <a:schemeClr val="accent6">
                  <a:lumMod val="75000"/>
                </a:schemeClr>
              </a:solidFill>
            </a:endParaRPr>
          </a:p>
        </p:txBody>
      </p:sp>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2237</Words>
  <Application>Microsoft Office PowerPoint</Application>
  <PresentationFormat>Widescreen</PresentationFormat>
  <Paragraphs>234</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Algerian</vt:lpstr>
      <vt:lpstr>Aptos</vt:lpstr>
      <vt:lpstr>Arial</vt:lpstr>
      <vt:lpstr>Calibri</vt:lpstr>
      <vt:lpstr>Orange Waves</vt:lpstr>
      <vt:lpstr>Santosh biswal</vt:lpstr>
      <vt:lpstr>                Introduction to TECH TREKKER</vt:lpstr>
      <vt:lpstr>content</vt:lpstr>
      <vt:lpstr>OBJECT OF THE PROJECT</vt:lpstr>
      <vt:lpstr>             Key features</vt:lpstr>
      <vt:lpstr>PowerPoint Presentation</vt:lpstr>
      <vt:lpstr>SYSTEM REQUIREMENTS</vt:lpstr>
      <vt:lpstr>  </vt:lpstr>
      <vt:lpstr>                TOOLS AND TECHNOLOGY</vt:lpstr>
      <vt:lpstr>.</vt:lpstr>
      <vt:lpstr>ER Diagram</vt:lpstr>
      <vt:lpstr>                               User Roles</vt:lpstr>
      <vt:lpstr>PowerPoint Presentation</vt:lpstr>
      <vt:lpstr>PowerPoint Presentation</vt:lpstr>
      <vt:lpstr>           Landing Page</vt:lpstr>
      <vt:lpstr>Singup Page</vt:lpstr>
      <vt:lpstr>Log in Page</vt:lpstr>
      <vt:lpstr>Create Blog Page</vt:lpstr>
      <vt:lpstr>Home Page</vt:lpstr>
      <vt:lpstr>Fronted Page</vt:lpstr>
      <vt:lpstr>             Backend Page</vt:lpstr>
      <vt:lpstr>Database Page</vt:lpstr>
      <vt:lpstr>                     Benefits of Tech Teckker</vt:lpstr>
      <vt:lpstr>PowerPoint Presentation</vt:lpstr>
      <vt:lpstr>PowerPoint Presentation</vt:lpstr>
      <vt:lpstr>                     Future  Enhancement</vt:lpstr>
      <vt:lpstr>PowerPoint Presentation</vt:lpstr>
      <vt:lpstr>                    Challenges and Solution </vt:lpstr>
      <vt:lpstr>PowerPoint Presentation</vt:lpstr>
      <vt:lpstr>PowerPoint Presentation</vt:lpstr>
      <vt:lpstr>                          Security Features</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santoshbiswal14@gmail.com</dc:creator>
  <cp:lastModifiedBy>santoshbiswal14@gmail.com</cp:lastModifiedBy>
  <cp:revision>7</cp:revision>
  <dcterms:created xsi:type="dcterms:W3CDTF">2025-03-28T18:00:00Z</dcterms:created>
  <dcterms:modified xsi:type="dcterms:W3CDTF">2025-04-05T06:21:23Z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58645BC10C3B4631BCE54CA8E1B17438_12</vt:lpwstr>
  </property>
  <property fmtid="{D5CDD505-2E9C-101B-9397-08002B2CF9AE}" pid="3" name="KSOProductBuildVer">
    <vt:lpwstr>1033-12.2.0.20782</vt:lpwstr>
  </property>
</Properties>
</file>